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5"/>
  </p:notesMasterIdLst>
  <p:sldIdLst>
    <p:sldId id="256" r:id="rId2"/>
    <p:sldId id="371" r:id="rId3"/>
    <p:sldId id="265" r:id="rId4"/>
    <p:sldId id="271" r:id="rId5"/>
    <p:sldId id="274" r:id="rId6"/>
    <p:sldId id="276" r:id="rId7"/>
    <p:sldId id="277" r:id="rId8"/>
    <p:sldId id="278" r:id="rId9"/>
    <p:sldId id="279" r:id="rId10"/>
    <p:sldId id="280" r:id="rId11"/>
    <p:sldId id="281" r:id="rId12"/>
    <p:sldId id="282" r:id="rId13"/>
    <p:sldId id="283" r:id="rId14"/>
    <p:sldId id="284" r:id="rId15"/>
    <p:sldId id="285" r:id="rId16"/>
    <p:sldId id="302" r:id="rId17"/>
    <p:sldId id="298" r:id="rId18"/>
    <p:sldId id="303" r:id="rId19"/>
    <p:sldId id="316" r:id="rId20"/>
    <p:sldId id="317" r:id="rId21"/>
    <p:sldId id="305" r:id="rId22"/>
    <p:sldId id="307" r:id="rId23"/>
    <p:sldId id="306" r:id="rId24"/>
    <p:sldId id="308" r:id="rId25"/>
    <p:sldId id="310" r:id="rId26"/>
    <p:sldId id="311" r:id="rId27"/>
    <p:sldId id="312" r:id="rId28"/>
    <p:sldId id="313" r:id="rId29"/>
    <p:sldId id="314"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1" r:id="rId44"/>
    <p:sldId id="332" r:id="rId45"/>
    <p:sldId id="333" r:id="rId46"/>
    <p:sldId id="334" r:id="rId47"/>
    <p:sldId id="335" r:id="rId48"/>
    <p:sldId id="336" r:id="rId49"/>
    <p:sldId id="337" r:id="rId50"/>
    <p:sldId id="338" r:id="rId51"/>
    <p:sldId id="339" r:id="rId52"/>
    <p:sldId id="340" r:id="rId53"/>
    <p:sldId id="341" r:id="rId54"/>
    <p:sldId id="342" r:id="rId55"/>
    <p:sldId id="343" r:id="rId56"/>
    <p:sldId id="344" r:id="rId57"/>
    <p:sldId id="345" r:id="rId58"/>
    <p:sldId id="346" r:id="rId59"/>
    <p:sldId id="347" r:id="rId60"/>
    <p:sldId id="348" r:id="rId61"/>
    <p:sldId id="349" r:id="rId62"/>
    <p:sldId id="350" r:id="rId63"/>
    <p:sldId id="351" r:id="rId64"/>
    <p:sldId id="352" r:id="rId65"/>
    <p:sldId id="353" r:id="rId66"/>
    <p:sldId id="354" r:id="rId67"/>
    <p:sldId id="355" r:id="rId68"/>
    <p:sldId id="356" r:id="rId69"/>
    <p:sldId id="357" r:id="rId70"/>
    <p:sldId id="358" r:id="rId71"/>
    <p:sldId id="359" r:id="rId72"/>
    <p:sldId id="360" r:id="rId73"/>
    <p:sldId id="361" r:id="rId74"/>
    <p:sldId id="362" r:id="rId75"/>
    <p:sldId id="363" r:id="rId76"/>
    <p:sldId id="364" r:id="rId77"/>
    <p:sldId id="365" r:id="rId78"/>
    <p:sldId id="366" r:id="rId79"/>
    <p:sldId id="367" r:id="rId80"/>
    <p:sldId id="368" r:id="rId81"/>
    <p:sldId id="369" r:id="rId82"/>
    <p:sldId id="370" r:id="rId83"/>
    <p:sldId id="315"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71" autoAdjust="0"/>
    <p:restoredTop sz="63490" autoAdjust="0"/>
  </p:normalViewPr>
  <p:slideViewPr>
    <p:cSldViewPr snapToObjects="1">
      <p:cViewPr varScale="1">
        <p:scale>
          <a:sx n="69" d="100"/>
          <a:sy n="69" d="100"/>
        </p:scale>
        <p:origin x="10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290E07-1C12-CF4B-A71E-B6B81CE4B5E3}" type="datetimeFigureOut">
              <a:rPr lang="en-US" smtClean="0"/>
              <a:pPr/>
              <a:t>1/19/2016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68DE71-6D2E-F44A-B710-725CB94B2D7C}" type="slidenum">
              <a:rPr lang="en-US" smtClean="0"/>
              <a:pPr/>
              <a:t>‹#›</a:t>
            </a:fld>
            <a:endParaRPr lang="en-US"/>
          </a:p>
        </p:txBody>
      </p:sp>
    </p:spTree>
    <p:extLst>
      <p:ext uri="{BB962C8B-B14F-4D97-AF65-F5344CB8AC3E}">
        <p14:creationId xmlns:p14="http://schemas.microsoft.com/office/powerpoint/2010/main" val="305208678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68DE71-6D2E-F44A-B710-725CB94B2D7C}" type="slidenum">
              <a:rPr lang="en-US" smtClean="0"/>
              <a:pPr/>
              <a:t>1</a:t>
            </a:fld>
            <a:endParaRPr lang="en-US"/>
          </a:p>
        </p:txBody>
      </p:sp>
    </p:spTree>
    <p:extLst>
      <p:ext uri="{BB962C8B-B14F-4D97-AF65-F5344CB8AC3E}">
        <p14:creationId xmlns:p14="http://schemas.microsoft.com/office/powerpoint/2010/main" val="374006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5F158FF-F92D-7841-95A8-EDB1192285F9}" type="slidenum">
              <a:rPr lang="en-US"/>
              <a:pPr/>
              <a:t>3</a:t>
            </a:fld>
            <a:endParaRPr lang="en-US"/>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561514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2476BD-EE9F-4805-A7C4-4C7360BA97C5}" type="slidenum">
              <a:rPr lang="en-US"/>
              <a:pPr/>
              <a:t>4</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22910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1EF3CF-4559-4069-9E61-0ED8DB06F9B0}" type="slidenum">
              <a:rPr lang="en-US"/>
              <a:pPr/>
              <a:t>5</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47006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F9DC42-939A-44B5-B1F0-73938E5C1A52}" type="slidenum">
              <a:rPr lang="en-US"/>
              <a:pPr/>
              <a:t>6</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69773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99D711-C1B8-4EFA-87BA-CC4EFBAC26B5}" type="slidenum">
              <a:rPr lang="en-US"/>
              <a:pPr/>
              <a:t>7</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617948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0AAFEE0D-7D8F-45F0-B088-34F65CBC4415}" type="slidenum">
              <a:rPr lang="en-US" smtClean="0"/>
              <a:pPr/>
              <a:t>8</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r>
              <a:rPr lang="en-US" sz="1200" dirty="0" smtClean="0">
                <a:latin typeface="Garamond"/>
                <a:cs typeface="Garamond"/>
              </a:rPr>
              <a:t>Artifacts are portable objects made and used by humans (e.g., potsherds, tools, jewels)</a:t>
            </a:r>
            <a:endParaRPr lang="en-US" dirty="0" smtClean="0"/>
          </a:p>
        </p:txBody>
      </p:sp>
    </p:spTree>
    <p:extLst>
      <p:ext uri="{BB962C8B-B14F-4D97-AF65-F5344CB8AC3E}">
        <p14:creationId xmlns:p14="http://schemas.microsoft.com/office/powerpoint/2010/main" val="11225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4B2304E3-E2D0-40AC-8D85-734DA974A0F0}" type="slidenum">
              <a:rPr lang="en-US" smtClean="0"/>
              <a:pPr/>
              <a:t>9</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sz="1200" dirty="0" smtClean="0">
                <a:latin typeface="Garamond"/>
                <a:cs typeface="Garamond"/>
              </a:rPr>
              <a:t>Ecofacts are organic and environmental remains not made by humans)</a:t>
            </a:r>
            <a:endParaRPr lang="en-US" dirty="0" smtClean="0"/>
          </a:p>
        </p:txBody>
      </p:sp>
    </p:spTree>
    <p:extLst>
      <p:ext uri="{BB962C8B-B14F-4D97-AF65-F5344CB8AC3E}">
        <p14:creationId xmlns:p14="http://schemas.microsoft.com/office/powerpoint/2010/main" val="2028380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F05E4C0F-6CB8-4D17-AA34-E5D80D0C0EE8}" type="slidenum">
              <a:rPr lang="en-US" smtClean="0"/>
              <a:pPr/>
              <a:t>10</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r>
              <a:rPr lang="en-US" sz="1200" dirty="0" smtClean="0">
                <a:latin typeface="Garamond"/>
                <a:cs typeface="Garamond"/>
              </a:rPr>
              <a:t>Features are non-portable artifacts (e.g., remains of structures/ architecture)</a:t>
            </a:r>
            <a:endParaRPr lang="en-US" dirty="0" smtClean="0"/>
          </a:p>
        </p:txBody>
      </p:sp>
    </p:spTree>
    <p:extLst>
      <p:ext uri="{BB962C8B-B14F-4D97-AF65-F5344CB8AC3E}">
        <p14:creationId xmlns:p14="http://schemas.microsoft.com/office/powerpoint/2010/main" val="1680509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461D72AD-B7EA-40B3-B63C-E32ABF6447A2}" type="slidenum">
              <a:rPr lang="en-US" smtClean="0"/>
              <a:pPr/>
              <a:t>11</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a:lnSpc>
                <a:spcPct val="80000"/>
              </a:lnSpc>
            </a:pPr>
            <a:r>
              <a:rPr lang="en-US" dirty="0" smtClean="0"/>
              <a:t>Sites are </a:t>
            </a:r>
            <a:r>
              <a:rPr lang="en-US" sz="1200" dirty="0" smtClean="0">
                <a:latin typeface="Garamond"/>
                <a:cs typeface="Garamond"/>
              </a:rPr>
              <a:t>places where artifacts, ecofacts, features, and (sometimes) human remains are found together.</a:t>
            </a:r>
            <a:endParaRPr lang="en-US" sz="1200" i="1" dirty="0" smtClean="0">
              <a:latin typeface="Garamond"/>
              <a:cs typeface="Garamond"/>
            </a:endParaRPr>
          </a:p>
        </p:txBody>
      </p:sp>
    </p:spTree>
    <p:extLst>
      <p:ext uri="{BB962C8B-B14F-4D97-AF65-F5344CB8AC3E}">
        <p14:creationId xmlns:p14="http://schemas.microsoft.com/office/powerpoint/2010/main" val="627746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E4DAA9-EF8C-4F4A-9BED-B13F47F21F5D}" type="slidenum">
              <a:rPr lang="en-US"/>
              <a:pPr/>
              <a:t>12</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r>
              <a:rPr lang="en-US" sz="1400" dirty="0" smtClean="0"/>
              <a:t>Historical archaeology can include slave cemeteries, colonial sites, civil war</a:t>
            </a:r>
            <a:r>
              <a:rPr lang="en-US" sz="1400" baseline="0" dirty="0" smtClean="0"/>
              <a:t> sites and battlefields, or even things like medieval churches and monasteries.</a:t>
            </a:r>
            <a:endParaRPr lang="en-US" sz="1400" dirty="0" smtClean="0"/>
          </a:p>
          <a:p>
            <a:endParaRPr lang="en-US" sz="1400" dirty="0" smtClean="0"/>
          </a:p>
          <a:p>
            <a:r>
              <a:rPr lang="en-US" sz="1400" dirty="0" err="1" smtClean="0"/>
              <a:t>Rathje’s</a:t>
            </a:r>
            <a:r>
              <a:rPr lang="en-US" sz="1400" dirty="0" smtClean="0"/>
              <a:t> work in garbology showed that what people report may contrast with real behavior.</a:t>
            </a:r>
          </a:p>
          <a:p>
            <a:endParaRPr lang="en-US" sz="1400" dirty="0" smtClean="0"/>
          </a:p>
          <a:p>
            <a:r>
              <a:rPr lang="en-US" sz="1400" dirty="0" smtClean="0"/>
              <a:t>The </a:t>
            </a:r>
            <a:r>
              <a:rPr lang="en-US" sz="1400" dirty="0" err="1" smtClean="0"/>
              <a:t>subdiscipline</a:t>
            </a:r>
            <a:r>
              <a:rPr lang="en-US" sz="1400" baseline="0" dirty="0" smtClean="0"/>
              <a:t> of funerary archaeology, though, is what we’ll be focusing part of our class </a:t>
            </a:r>
            <a:r>
              <a:rPr lang="en-US" sz="1400" baseline="0" dirty="0" smtClean="0"/>
              <a:t>on.</a:t>
            </a:r>
            <a:endParaRPr lang="en-US" sz="1400" dirty="0"/>
          </a:p>
        </p:txBody>
      </p:sp>
    </p:spTree>
    <p:extLst>
      <p:ext uri="{BB962C8B-B14F-4D97-AF65-F5344CB8AC3E}">
        <p14:creationId xmlns:p14="http://schemas.microsoft.com/office/powerpoint/2010/main" val="3868832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C7FC4-79AD-4157-837B-BEB8D0046B49}" type="slidenum">
              <a:rPr lang="en-US"/>
              <a:pPr/>
              <a:t>13</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70307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654E27-B58B-4DD9-8D24-AD7F2B8B1933}" type="slidenum">
              <a:rPr lang="en-US"/>
              <a:pPr/>
              <a:t>14</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r>
              <a:rPr lang="en-US" sz="1400" dirty="0" err="1" smtClean="0"/>
              <a:t>Paleoanthropology</a:t>
            </a:r>
            <a:r>
              <a:rPr lang="en-US" sz="1400" baseline="0" dirty="0" smtClean="0"/>
              <a:t> studies </a:t>
            </a:r>
            <a:r>
              <a:rPr lang="en-US" sz="1400" b="0" baseline="0" dirty="0" smtClean="0">
                <a:latin typeface="Garamond"/>
                <a:cs typeface="Garamond"/>
              </a:rPr>
              <a:t>h</a:t>
            </a:r>
            <a:r>
              <a:rPr lang="en-US" sz="1400" b="0" dirty="0" smtClean="0">
                <a:latin typeface="Garamond"/>
                <a:cs typeface="Garamond"/>
              </a:rPr>
              <a:t>uman evolution as revealed by the fossil record.</a:t>
            </a:r>
          </a:p>
          <a:p>
            <a:endParaRPr lang="en-US" sz="1400" b="0" baseline="0" dirty="0" smtClean="0">
              <a:latin typeface="Garamond"/>
              <a:cs typeface="Garamond"/>
            </a:endParaRPr>
          </a:p>
          <a:p>
            <a:r>
              <a:rPr lang="en-US" sz="1400" b="0" baseline="0" dirty="0" smtClean="0">
                <a:latin typeface="Garamond"/>
                <a:cs typeface="Garamond"/>
              </a:rPr>
              <a:t>Human Biological plasticity: </a:t>
            </a:r>
            <a:r>
              <a:rPr lang="en-US" sz="1400" b="0" dirty="0" smtClean="0">
                <a:latin typeface="Garamond"/>
                <a:cs typeface="Garamond"/>
              </a:rPr>
              <a:t>Body’s ability to change.</a:t>
            </a:r>
          </a:p>
          <a:p>
            <a:endParaRPr lang="en-US" sz="1400" b="0" baseline="0" dirty="0" smtClean="0">
              <a:latin typeface="Garamond"/>
              <a:cs typeface="Garamond"/>
            </a:endParaRPr>
          </a:p>
          <a:p>
            <a:r>
              <a:rPr lang="en-US" sz="1400" b="0" baseline="0" dirty="0" smtClean="0">
                <a:latin typeface="Garamond"/>
                <a:cs typeface="Garamond"/>
              </a:rPr>
              <a:t>Primatology: </a:t>
            </a:r>
            <a:r>
              <a:rPr lang="en-US" sz="1400" b="0" dirty="0" smtClean="0">
                <a:latin typeface="Garamond"/>
                <a:cs typeface="Garamond"/>
              </a:rPr>
              <a:t>biology, evolution, behavior, and social life of monkeys, apes, and other nonhuman primates. </a:t>
            </a:r>
            <a:r>
              <a:rPr lang="en-US" sz="1400" b="0" baseline="0" dirty="0" smtClean="0"/>
              <a:t> </a:t>
            </a:r>
            <a:endParaRPr lang="en-US" sz="1400" b="0" baseline="0" dirty="0" smtClean="0"/>
          </a:p>
          <a:p>
            <a:endParaRPr lang="en-US" sz="1400" b="0" baseline="0" dirty="0" smtClean="0"/>
          </a:p>
          <a:p>
            <a:r>
              <a:rPr lang="en-US" sz="1400" b="0" baseline="0" dirty="0" smtClean="0"/>
              <a:t>Forensic Anthropology applies the science of biological anthropology to the legal process.  Forensic anthropologists assist in locating and recovering human skeletal remains, and assess the age, sex, ancestry, stature, pathological conditions, and unique features of skeletal remains found in a variety of contexts.</a:t>
            </a:r>
            <a:endParaRPr lang="en-US" sz="1400" b="0" baseline="0" dirty="0" smtClean="0"/>
          </a:p>
          <a:p>
            <a:endParaRPr lang="en-US" sz="1400" b="0" baseline="0" dirty="0" smtClean="0"/>
          </a:p>
          <a:p>
            <a:r>
              <a:rPr lang="en-US" sz="1400" b="0" baseline="0" dirty="0" smtClean="0"/>
              <a:t>For us, we’ll be examining how we study human growth and development, as well as various aspects of Forensic Anthropology.</a:t>
            </a:r>
            <a:endParaRPr lang="en-US" sz="1400" b="0" dirty="0"/>
          </a:p>
        </p:txBody>
      </p:sp>
    </p:spTree>
    <p:extLst>
      <p:ext uri="{BB962C8B-B14F-4D97-AF65-F5344CB8AC3E}">
        <p14:creationId xmlns:p14="http://schemas.microsoft.com/office/powerpoint/2010/main" val="344607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406AB7-306B-4A8B-B4F3-0840B4372CA8}" type="slidenum">
              <a:rPr lang="en-US"/>
              <a:pPr/>
              <a:t>15</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r>
              <a:rPr lang="en-US" sz="1400" dirty="0" smtClean="0"/>
              <a:t>Linguistics is really the</a:t>
            </a:r>
            <a:r>
              <a:rPr lang="en-US" sz="1400" baseline="0" dirty="0" smtClean="0"/>
              <a:t> one anthropological subfield we won’t really get into much, but its something to be aware of, and included when we’re giving just a general overview of the discipline.  It’s a fascinating subfield, and overlaps pretty heavily with history and Applied Linguistics.</a:t>
            </a:r>
            <a:endParaRPr lang="en-US" sz="1400" dirty="0"/>
          </a:p>
        </p:txBody>
      </p:sp>
    </p:spTree>
    <p:extLst>
      <p:ext uri="{BB962C8B-B14F-4D97-AF65-F5344CB8AC3E}">
        <p14:creationId xmlns:p14="http://schemas.microsoft.com/office/powerpoint/2010/main" val="894849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ED26FE-05B8-43F0-81D0-A78EB58BDF58}" type="slidenum">
              <a:rPr lang="en-US"/>
              <a:pPr/>
              <a:t>16</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r>
              <a:rPr lang="en-US" sz="1400" dirty="0" smtClean="0"/>
              <a:t>It is this type</a:t>
            </a:r>
            <a:r>
              <a:rPr lang="en-US" sz="1400" baseline="0" dirty="0" smtClean="0"/>
              <a:t> of approach that we will be using to examine the topic of death, and this topic really highlights how the many of the subfields overlap and influence each other in how we study and conceptualize death across various cultures and time periods.  </a:t>
            </a:r>
          </a:p>
          <a:p>
            <a:endParaRPr lang="en-US" sz="1400" baseline="0" dirty="0" smtClean="0"/>
          </a:p>
          <a:p>
            <a:r>
              <a:rPr lang="en-US" sz="1400" baseline="0" dirty="0" smtClean="0"/>
              <a:t>But first, there’s  some overarching concepts within the discipline that we’ll be using and that should be introduced, especially for those who don’t have any experience or background within the discipline. </a:t>
            </a:r>
            <a:endParaRPr lang="en-US" sz="1400" dirty="0"/>
          </a:p>
        </p:txBody>
      </p:sp>
    </p:spTree>
    <p:extLst>
      <p:ext uri="{BB962C8B-B14F-4D97-AF65-F5344CB8AC3E}">
        <p14:creationId xmlns:p14="http://schemas.microsoft.com/office/powerpoint/2010/main" val="4166540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In </a:t>
            </a:r>
            <a:r>
              <a:rPr lang="en-US" sz="1400" dirty="0" err="1" smtClean="0"/>
              <a:t>Anthro</a:t>
            </a:r>
            <a:r>
              <a:rPr lang="en-US" sz="1400" dirty="0" smtClean="0"/>
              <a:t>, culture is central to explanations of why we are the way we are, and why we do what we do.</a:t>
            </a:r>
          </a:p>
        </p:txBody>
      </p:sp>
      <p:sp>
        <p:nvSpPr>
          <p:cNvPr id="4" name="Slide Number Placeholder 3"/>
          <p:cNvSpPr>
            <a:spLocks noGrp="1"/>
          </p:cNvSpPr>
          <p:nvPr>
            <p:ph type="sldNum" sz="quarter" idx="10"/>
          </p:nvPr>
        </p:nvSpPr>
        <p:spPr/>
        <p:txBody>
          <a:bodyPr/>
          <a:lstStyle/>
          <a:p>
            <a:fld id="{AA68DE71-6D2E-F44A-B710-725CB94B2D7C}" type="slidenum">
              <a:rPr lang="en-US" smtClean="0"/>
              <a:pPr/>
              <a:t>17</a:t>
            </a:fld>
            <a:endParaRPr lang="en-US"/>
          </a:p>
        </p:txBody>
      </p:sp>
    </p:spTree>
    <p:extLst>
      <p:ext uri="{BB962C8B-B14F-4D97-AF65-F5344CB8AC3E}">
        <p14:creationId xmlns:p14="http://schemas.microsoft.com/office/powerpoint/2010/main" val="2426893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AE6533-DA1B-4D73-8994-A4219819E636}" type="slidenum">
              <a:rPr lang="en-US" smtClean="0"/>
              <a:pPr/>
              <a:t>18</a:t>
            </a:fld>
            <a:endParaRPr lang="en-US"/>
          </a:p>
        </p:txBody>
      </p:sp>
    </p:spTree>
    <p:extLst>
      <p:ext uri="{BB962C8B-B14F-4D97-AF65-F5344CB8AC3E}">
        <p14:creationId xmlns:p14="http://schemas.microsoft.com/office/powerpoint/2010/main" val="2170939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AE6533-DA1B-4D73-8994-A4219819E636}" type="slidenum">
              <a:rPr lang="en-US" smtClean="0"/>
              <a:pPr/>
              <a:t>19</a:t>
            </a:fld>
            <a:endParaRPr lang="en-US"/>
          </a:p>
        </p:txBody>
      </p:sp>
    </p:spTree>
    <p:extLst>
      <p:ext uri="{BB962C8B-B14F-4D97-AF65-F5344CB8AC3E}">
        <p14:creationId xmlns:p14="http://schemas.microsoft.com/office/powerpoint/2010/main" val="3056616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AE6533-DA1B-4D73-8994-A4219819E636}" type="slidenum">
              <a:rPr lang="en-US" smtClean="0"/>
              <a:pPr/>
              <a:t>20</a:t>
            </a:fld>
            <a:endParaRPr lang="en-US"/>
          </a:p>
        </p:txBody>
      </p:sp>
    </p:spTree>
    <p:extLst>
      <p:ext uri="{BB962C8B-B14F-4D97-AF65-F5344CB8AC3E}">
        <p14:creationId xmlns:p14="http://schemas.microsoft.com/office/powerpoint/2010/main" val="3184575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b="0" dirty="0">
                <a:latin typeface="Times New Roman" pitchFamily="18" charset="0"/>
                <a:cs typeface="Times New Roman" pitchFamily="18" charset="0"/>
              </a:rPr>
              <a:t>A little bit of both.  We use our culture creatively; we are not passively dominated by our cultural traditions. </a:t>
            </a:r>
          </a:p>
          <a:p>
            <a:pPr>
              <a:buNone/>
            </a:pPr>
            <a:endParaRPr lang="en-US" sz="1400" b="0" dirty="0">
              <a:latin typeface="Times New Roman" pitchFamily="18" charset="0"/>
              <a:cs typeface="Times New Roman" pitchFamily="18" charset="0"/>
            </a:endParaRPr>
          </a:p>
          <a:p>
            <a:r>
              <a:rPr lang="en-US" sz="1400" b="0" dirty="0">
                <a:latin typeface="Times New Roman" pitchFamily="18" charset="0"/>
                <a:cs typeface="Times New Roman" pitchFamily="18" charset="0"/>
              </a:rPr>
              <a:t>We have the ability to avoid, manipulate, subvert, and change the “rules” and patterns of our own cultures.</a:t>
            </a:r>
          </a:p>
          <a:p>
            <a:endParaRPr lang="en-US" sz="1400" b="0" dirty="0" smtClean="0"/>
          </a:p>
          <a:p>
            <a:r>
              <a:rPr lang="en-US" sz="1400" b="0" dirty="0" smtClean="0"/>
              <a:t>You’ll see this most heavily when</a:t>
            </a:r>
            <a:r>
              <a:rPr lang="en-US" sz="1400" b="0" baseline="0" dirty="0" smtClean="0"/>
              <a:t> we look at burials in ancient societies and how they used the mortuary sphere a bit more actively than we do today.</a:t>
            </a:r>
            <a:endParaRPr lang="en-US" sz="1400" b="0" dirty="0"/>
          </a:p>
        </p:txBody>
      </p:sp>
      <p:sp>
        <p:nvSpPr>
          <p:cNvPr id="4" name="Slide Number Placeholder 3"/>
          <p:cNvSpPr>
            <a:spLocks noGrp="1"/>
          </p:cNvSpPr>
          <p:nvPr>
            <p:ph type="sldNum" sz="quarter" idx="10"/>
          </p:nvPr>
        </p:nvSpPr>
        <p:spPr/>
        <p:txBody>
          <a:bodyPr/>
          <a:lstStyle/>
          <a:p>
            <a:fld id="{0EAE6533-DA1B-4D73-8994-A4219819E636}" type="slidenum">
              <a:rPr lang="en-US" smtClean="0"/>
              <a:pPr/>
              <a:t>21</a:t>
            </a:fld>
            <a:endParaRPr lang="en-US"/>
          </a:p>
        </p:txBody>
      </p:sp>
    </p:spTree>
    <p:extLst>
      <p:ext uri="{BB962C8B-B14F-4D97-AF65-F5344CB8AC3E}">
        <p14:creationId xmlns:p14="http://schemas.microsoft.com/office/powerpoint/2010/main" val="1202400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400" b="0" dirty="0">
                <a:latin typeface="Times New Roman" pitchFamily="18" charset="0"/>
                <a:cs typeface="Times New Roman" pitchFamily="18" charset="0"/>
              </a:rPr>
              <a:t>Some anthropologists find it useful to </a:t>
            </a:r>
          </a:p>
          <a:p>
            <a:pPr>
              <a:buNone/>
            </a:pPr>
            <a:r>
              <a:rPr lang="en-US" sz="1400" b="0" dirty="0">
                <a:latin typeface="Times New Roman" pitchFamily="18" charset="0"/>
                <a:cs typeface="Times New Roman" pitchFamily="18" charset="0"/>
              </a:rPr>
              <a:t>distinguish between “ideal culture” and </a:t>
            </a:r>
          </a:p>
          <a:p>
            <a:pPr>
              <a:buNone/>
            </a:pPr>
            <a:r>
              <a:rPr lang="en-US" sz="1400" b="0" dirty="0">
                <a:latin typeface="Times New Roman" pitchFamily="18" charset="0"/>
                <a:cs typeface="Times New Roman" pitchFamily="18" charset="0"/>
              </a:rPr>
              <a:t>“real culture”. </a:t>
            </a:r>
          </a:p>
        </p:txBody>
      </p:sp>
      <p:sp>
        <p:nvSpPr>
          <p:cNvPr id="4" name="Slide Number Placeholder 3"/>
          <p:cNvSpPr>
            <a:spLocks noGrp="1"/>
          </p:cNvSpPr>
          <p:nvPr>
            <p:ph type="sldNum" sz="quarter" idx="10"/>
          </p:nvPr>
        </p:nvSpPr>
        <p:spPr/>
        <p:txBody>
          <a:bodyPr/>
          <a:lstStyle/>
          <a:p>
            <a:fld id="{0EAE6533-DA1B-4D73-8994-A4219819E636}" type="slidenum">
              <a:rPr lang="en-US" smtClean="0"/>
              <a:pPr/>
              <a:t>22</a:t>
            </a:fld>
            <a:endParaRPr lang="en-US"/>
          </a:p>
        </p:txBody>
      </p:sp>
    </p:spTree>
    <p:extLst>
      <p:ext uri="{BB962C8B-B14F-4D97-AF65-F5344CB8AC3E}">
        <p14:creationId xmlns:p14="http://schemas.microsoft.com/office/powerpoint/2010/main" val="3232185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50">
              <a:defRPr/>
            </a:pPr>
            <a:r>
              <a:rPr lang="en-US" sz="1400" b="0" dirty="0">
                <a:latin typeface="Times New Roman" pitchFamily="18" charset="0"/>
                <a:cs typeface="Times New Roman" pitchFamily="18" charset="0"/>
              </a:rPr>
              <a:t>Culture is contested, and “common symbols” may have radically different meanings to different individuals and groups in the same culture.</a:t>
            </a:r>
          </a:p>
        </p:txBody>
      </p:sp>
      <p:sp>
        <p:nvSpPr>
          <p:cNvPr id="4" name="Slide Number Placeholder 3"/>
          <p:cNvSpPr>
            <a:spLocks noGrp="1"/>
          </p:cNvSpPr>
          <p:nvPr>
            <p:ph type="sldNum" sz="quarter" idx="10"/>
          </p:nvPr>
        </p:nvSpPr>
        <p:spPr/>
        <p:txBody>
          <a:bodyPr/>
          <a:lstStyle/>
          <a:p>
            <a:fld id="{0EAE6533-DA1B-4D73-8994-A4219819E636}" type="slidenum">
              <a:rPr lang="en-US" smtClean="0"/>
              <a:pPr/>
              <a:t>23</a:t>
            </a:fld>
            <a:endParaRPr lang="en-US"/>
          </a:p>
        </p:txBody>
      </p:sp>
    </p:spTree>
    <p:extLst>
      <p:ext uri="{BB962C8B-B14F-4D97-AF65-F5344CB8AC3E}">
        <p14:creationId xmlns:p14="http://schemas.microsoft.com/office/powerpoint/2010/main" val="1449878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AE6533-DA1B-4D73-8994-A4219819E636}" type="slidenum">
              <a:rPr lang="en-US" smtClean="0"/>
              <a:pPr/>
              <a:t>24</a:t>
            </a:fld>
            <a:endParaRPr lang="en-US"/>
          </a:p>
        </p:txBody>
      </p:sp>
    </p:spTree>
    <p:extLst>
      <p:ext uri="{BB962C8B-B14F-4D97-AF65-F5344CB8AC3E}">
        <p14:creationId xmlns:p14="http://schemas.microsoft.com/office/powerpoint/2010/main" val="1659905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There are some key concepts involved</a:t>
            </a:r>
            <a:r>
              <a:rPr lang="en-US" sz="1400" baseline="0" dirty="0" smtClean="0"/>
              <a:t> in studying cultures.  This includes ethnocentrism, cultural relativism, and human rights, which will play into our study of the mortuary practices and rituals of various cultures</a:t>
            </a:r>
            <a:endParaRPr lang="en-US" sz="1400" dirty="0"/>
          </a:p>
        </p:txBody>
      </p:sp>
      <p:sp>
        <p:nvSpPr>
          <p:cNvPr id="4" name="Slide Number Placeholder 3"/>
          <p:cNvSpPr>
            <a:spLocks noGrp="1"/>
          </p:cNvSpPr>
          <p:nvPr>
            <p:ph type="sldNum" sz="quarter" idx="10"/>
          </p:nvPr>
        </p:nvSpPr>
        <p:spPr/>
        <p:txBody>
          <a:bodyPr/>
          <a:lstStyle/>
          <a:p>
            <a:fld id="{0EAE6533-DA1B-4D73-8994-A4219819E636}" type="slidenum">
              <a:rPr lang="en-US" smtClean="0"/>
              <a:pPr/>
              <a:t>25</a:t>
            </a:fld>
            <a:endParaRPr lang="en-US"/>
          </a:p>
        </p:txBody>
      </p:sp>
    </p:spTree>
    <p:extLst>
      <p:ext uri="{BB962C8B-B14F-4D97-AF65-F5344CB8AC3E}">
        <p14:creationId xmlns:p14="http://schemas.microsoft.com/office/powerpoint/2010/main" val="1429441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AE6533-DA1B-4D73-8994-A4219819E636}" type="slidenum">
              <a:rPr lang="en-US" smtClean="0"/>
              <a:pPr/>
              <a:t>26</a:t>
            </a:fld>
            <a:endParaRPr lang="en-US"/>
          </a:p>
        </p:txBody>
      </p:sp>
    </p:spTree>
    <p:extLst>
      <p:ext uri="{BB962C8B-B14F-4D97-AF65-F5344CB8AC3E}">
        <p14:creationId xmlns:p14="http://schemas.microsoft.com/office/powerpoint/2010/main" val="2317125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AE6533-DA1B-4D73-8994-A4219819E636}" type="slidenum">
              <a:rPr lang="en-US" smtClean="0"/>
              <a:pPr/>
              <a:t>27</a:t>
            </a:fld>
            <a:endParaRPr lang="en-US"/>
          </a:p>
        </p:txBody>
      </p:sp>
    </p:spTree>
    <p:extLst>
      <p:ext uri="{BB962C8B-B14F-4D97-AF65-F5344CB8AC3E}">
        <p14:creationId xmlns:p14="http://schemas.microsoft.com/office/powerpoint/2010/main" val="11149319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AE6533-DA1B-4D73-8994-A4219819E636}" type="slidenum">
              <a:rPr lang="en-US" smtClean="0"/>
              <a:pPr/>
              <a:t>28</a:t>
            </a:fld>
            <a:endParaRPr lang="en-US"/>
          </a:p>
        </p:txBody>
      </p:sp>
    </p:spTree>
    <p:extLst>
      <p:ext uri="{BB962C8B-B14F-4D97-AF65-F5344CB8AC3E}">
        <p14:creationId xmlns:p14="http://schemas.microsoft.com/office/powerpoint/2010/main" val="1165607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50"/>
            <a:r>
              <a:rPr lang="en-US" sz="1400" b="1" dirty="0">
                <a:latin typeface="Times New Roman" pitchFamily="18" charset="0"/>
                <a:cs typeface="Times New Roman" pitchFamily="18" charset="0"/>
              </a:rPr>
              <a:t>The idea of universal, inalienable, individual human rights challenges cultural relativism by invoking a moral and ethical code that is superior to any country, culture, or religion.</a:t>
            </a:r>
          </a:p>
          <a:p>
            <a:endParaRPr lang="en-US" dirty="0"/>
          </a:p>
        </p:txBody>
      </p:sp>
      <p:sp>
        <p:nvSpPr>
          <p:cNvPr id="4" name="Slide Number Placeholder 3"/>
          <p:cNvSpPr>
            <a:spLocks noGrp="1"/>
          </p:cNvSpPr>
          <p:nvPr>
            <p:ph type="sldNum" sz="quarter" idx="10"/>
          </p:nvPr>
        </p:nvSpPr>
        <p:spPr/>
        <p:txBody>
          <a:bodyPr/>
          <a:lstStyle/>
          <a:p>
            <a:fld id="{0EAE6533-DA1B-4D73-8994-A4219819E636}" type="slidenum">
              <a:rPr lang="en-US" smtClean="0"/>
              <a:pPr/>
              <a:t>29</a:t>
            </a:fld>
            <a:endParaRPr lang="en-US"/>
          </a:p>
        </p:txBody>
      </p:sp>
    </p:spTree>
    <p:extLst>
      <p:ext uri="{BB962C8B-B14F-4D97-AF65-F5344CB8AC3E}">
        <p14:creationId xmlns:p14="http://schemas.microsoft.com/office/powerpoint/2010/main" val="3894798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going to introduce som</a:t>
            </a:r>
            <a:r>
              <a:rPr lang="en-US" baseline="0" dirty="0" smtClean="0"/>
              <a:t>e of the broad overarching perspectives in anthropology and archaeology that the discipline has moved through, before I go into the specific perspectives we’ll be using in this class.</a:t>
            </a:r>
            <a:endParaRPr lang="en-US" dirty="0"/>
          </a:p>
        </p:txBody>
      </p:sp>
      <p:sp>
        <p:nvSpPr>
          <p:cNvPr id="4" name="Slide Number Placeholder 3"/>
          <p:cNvSpPr>
            <a:spLocks noGrp="1"/>
          </p:cNvSpPr>
          <p:nvPr>
            <p:ph type="sldNum" sz="quarter" idx="10"/>
          </p:nvPr>
        </p:nvSpPr>
        <p:spPr/>
        <p:txBody>
          <a:bodyPr/>
          <a:lstStyle/>
          <a:p>
            <a:fld id="{0CDEAE71-EA13-4CE7-B4ED-D484AC368A0B}" type="slidenum">
              <a:rPr lang="en-GB" smtClean="0"/>
              <a:pPr/>
              <a:t>30</a:t>
            </a:fld>
            <a:endParaRPr lang="en-GB"/>
          </a:p>
        </p:txBody>
      </p:sp>
    </p:spTree>
    <p:extLst>
      <p:ext uri="{BB962C8B-B14F-4D97-AF65-F5344CB8AC3E}">
        <p14:creationId xmlns:p14="http://schemas.microsoft.com/office/powerpoint/2010/main" val="21526825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 the methods for making and decorating</a:t>
            </a:r>
            <a:r>
              <a:rPr lang="en-US" baseline="0" dirty="0" smtClean="0"/>
              <a:t> pottery are many and varied, each society uses only a few of these techniques, learned by each potter as an apprentice.  Departures from these manufacturing norms are usually discouraged by social and economic sanctions.  Archaeologists, therefore, can infer the ancient rules governing pottery-making by studying shared characteristics in the surviving ceramics.</a:t>
            </a:r>
            <a:endParaRPr lang="en-US" dirty="0"/>
          </a:p>
        </p:txBody>
      </p:sp>
      <p:sp>
        <p:nvSpPr>
          <p:cNvPr id="4" name="Slide Number Placeholder 3"/>
          <p:cNvSpPr>
            <a:spLocks noGrp="1"/>
          </p:cNvSpPr>
          <p:nvPr>
            <p:ph type="sldNum" sz="quarter" idx="10"/>
          </p:nvPr>
        </p:nvSpPr>
        <p:spPr/>
        <p:txBody>
          <a:bodyPr/>
          <a:lstStyle/>
          <a:p>
            <a:fld id="{077777C9-EBEC-614B-BFA1-A94C38736A8A}" type="slidenum">
              <a:rPr lang="en-US" smtClean="0"/>
              <a:pPr/>
              <a:t>33</a:t>
            </a:fld>
            <a:endParaRPr lang="en-US"/>
          </a:p>
        </p:txBody>
      </p:sp>
    </p:spTree>
    <p:extLst>
      <p:ext uri="{BB962C8B-B14F-4D97-AF65-F5344CB8AC3E}">
        <p14:creationId xmlns:p14="http://schemas.microsoft.com/office/powerpoint/2010/main" val="3425510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Culture</a:t>
            </a:r>
            <a:r>
              <a:rPr lang="en-US" baseline="0" dirty="0" smtClean="0"/>
              <a:t> history approach leads to the developments of time-space grids, like this one for the southwestern US, to summarize ancient events and cultural relationships</a:t>
            </a:r>
            <a:endParaRPr lang="en-US" dirty="0"/>
          </a:p>
        </p:txBody>
      </p:sp>
      <p:sp>
        <p:nvSpPr>
          <p:cNvPr id="4" name="Slide Number Placeholder 3"/>
          <p:cNvSpPr>
            <a:spLocks noGrp="1"/>
          </p:cNvSpPr>
          <p:nvPr>
            <p:ph type="sldNum" sz="quarter" idx="10"/>
          </p:nvPr>
        </p:nvSpPr>
        <p:spPr/>
        <p:txBody>
          <a:bodyPr/>
          <a:lstStyle/>
          <a:p>
            <a:fld id="{077777C9-EBEC-614B-BFA1-A94C38736A8A}" type="slidenum">
              <a:rPr lang="en-US" smtClean="0"/>
              <a:pPr/>
              <a:t>34</a:t>
            </a:fld>
            <a:endParaRPr lang="en-US"/>
          </a:p>
        </p:txBody>
      </p:sp>
    </p:spTree>
    <p:extLst>
      <p:ext uri="{BB962C8B-B14F-4D97-AF65-F5344CB8AC3E}">
        <p14:creationId xmlns:p14="http://schemas.microsoft.com/office/powerpoint/2010/main" val="21531304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Sought a more scientifically-oriented approach to archaeology</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How the component parts of a culture function as a system and at one point in time and how cultures change over time</a:t>
            </a:r>
          </a:p>
        </p:txBody>
      </p:sp>
      <p:sp>
        <p:nvSpPr>
          <p:cNvPr id="4" name="Slide Number Placeholder 3"/>
          <p:cNvSpPr>
            <a:spLocks noGrp="1"/>
          </p:cNvSpPr>
          <p:nvPr>
            <p:ph type="sldNum" sz="quarter" idx="10"/>
          </p:nvPr>
        </p:nvSpPr>
        <p:spPr/>
        <p:txBody>
          <a:bodyPr/>
          <a:lstStyle/>
          <a:p>
            <a:fld id="{AA68DE71-6D2E-F44A-B710-725CB94B2D7C}" type="slidenum">
              <a:rPr lang="en-US" smtClean="0"/>
              <a:pPr/>
              <a:t>36</a:t>
            </a:fld>
            <a:endParaRPr lang="en-US"/>
          </a:p>
        </p:txBody>
      </p:sp>
    </p:spTree>
    <p:extLst>
      <p:ext uri="{BB962C8B-B14F-4D97-AF65-F5344CB8AC3E}">
        <p14:creationId xmlns:p14="http://schemas.microsoft.com/office/powerpoint/2010/main" val="24358624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Ones that are supported are retested and refined by further research to isolate the factors involved in a given situation of cultural change</a:t>
            </a:r>
          </a:p>
          <a:p>
            <a:endParaRPr lang="en-US" dirty="0"/>
          </a:p>
        </p:txBody>
      </p:sp>
      <p:sp>
        <p:nvSpPr>
          <p:cNvPr id="4" name="Slide Number Placeholder 3"/>
          <p:cNvSpPr>
            <a:spLocks noGrp="1"/>
          </p:cNvSpPr>
          <p:nvPr>
            <p:ph type="sldNum" sz="quarter" idx="10"/>
          </p:nvPr>
        </p:nvSpPr>
        <p:spPr/>
        <p:txBody>
          <a:bodyPr/>
          <a:lstStyle/>
          <a:p>
            <a:fld id="{AA68DE71-6D2E-F44A-B710-725CB94B2D7C}" type="slidenum">
              <a:rPr lang="en-US" smtClean="0"/>
              <a:pPr/>
              <a:t>39</a:t>
            </a:fld>
            <a:endParaRPr lang="en-US"/>
          </a:p>
        </p:txBody>
      </p:sp>
    </p:spTree>
    <p:extLst>
      <p:ext uri="{BB962C8B-B14F-4D97-AF65-F5344CB8AC3E}">
        <p14:creationId xmlns:p14="http://schemas.microsoft.com/office/powerpoint/2010/main" val="302058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of a cultural system is shown in the related activities (components) of food acquisition used by </a:t>
            </a:r>
            <a:r>
              <a:rPr lang="en-US" smtClean="0"/>
              <a:t>Shoshonean</a:t>
            </a:r>
            <a:r>
              <a:rPr lang="en-US" dirty="0" smtClean="0"/>
              <a:t> peoples of the Great Basin in</a:t>
            </a:r>
            <a:r>
              <a:rPr lang="en-US" baseline="0" dirty="0" smtClean="0"/>
              <a:t> </a:t>
            </a:r>
            <a:r>
              <a:rPr lang="en-US" baseline="0" smtClean="0"/>
              <a:t>the western US</a:t>
            </a:r>
            <a:endParaRPr lang="en-US"/>
          </a:p>
        </p:txBody>
      </p:sp>
      <p:sp>
        <p:nvSpPr>
          <p:cNvPr id="4" name="Slide Number Placeholder 3"/>
          <p:cNvSpPr>
            <a:spLocks noGrp="1"/>
          </p:cNvSpPr>
          <p:nvPr>
            <p:ph type="sldNum" sz="quarter" idx="10"/>
          </p:nvPr>
        </p:nvSpPr>
        <p:spPr/>
        <p:txBody>
          <a:bodyPr/>
          <a:lstStyle/>
          <a:p>
            <a:fld id="{077777C9-EBEC-614B-BFA1-A94C38736A8A}" type="slidenum">
              <a:rPr lang="en-US" smtClean="0"/>
              <a:pPr/>
              <a:t>40</a:t>
            </a:fld>
            <a:endParaRPr lang="en-US"/>
          </a:p>
        </p:txBody>
      </p:sp>
    </p:spTree>
    <p:extLst>
      <p:ext uri="{BB962C8B-B14F-4D97-AF65-F5344CB8AC3E}">
        <p14:creationId xmlns:p14="http://schemas.microsoft.com/office/powerpoint/2010/main" val="3098434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Treat time as more like a continuous flow in which people live their lives – not as a large, undivided blocks where a society is working in a system.</a:t>
            </a:r>
          </a:p>
          <a:p>
            <a:endParaRPr lang="en-US" dirty="0"/>
          </a:p>
        </p:txBody>
      </p:sp>
      <p:sp>
        <p:nvSpPr>
          <p:cNvPr id="4" name="Slide Number Placeholder 3"/>
          <p:cNvSpPr>
            <a:spLocks noGrp="1"/>
          </p:cNvSpPr>
          <p:nvPr>
            <p:ph type="sldNum" sz="quarter" idx="10"/>
          </p:nvPr>
        </p:nvSpPr>
        <p:spPr/>
        <p:txBody>
          <a:bodyPr/>
          <a:lstStyle/>
          <a:p>
            <a:fld id="{AA68DE71-6D2E-F44A-B710-725CB94B2D7C}" type="slidenum">
              <a:rPr lang="en-US" smtClean="0"/>
              <a:pPr/>
              <a:t>42</a:t>
            </a:fld>
            <a:endParaRPr lang="en-US"/>
          </a:p>
        </p:txBody>
      </p:sp>
    </p:spTree>
    <p:extLst>
      <p:ext uri="{BB962C8B-B14F-4D97-AF65-F5344CB8AC3E}">
        <p14:creationId xmlns:p14="http://schemas.microsoft.com/office/powerpoint/2010/main" val="1338073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Archaeological record is examined for regularities and patterns, and these patterns are interpreted based on propositions that can be tested by data from subsequent research</a:t>
            </a:r>
          </a:p>
          <a:p>
            <a:endParaRPr lang="en-US" dirty="0" smtClean="0"/>
          </a:p>
          <a:p>
            <a:r>
              <a:rPr lang="en-US" dirty="0" smtClean="0"/>
              <a:t>But still recognizes human agency within those patterns and regularities.</a:t>
            </a:r>
          </a:p>
          <a:p>
            <a:endParaRPr lang="en-US" dirty="0"/>
          </a:p>
        </p:txBody>
      </p:sp>
      <p:sp>
        <p:nvSpPr>
          <p:cNvPr id="4" name="Slide Number Placeholder 3"/>
          <p:cNvSpPr>
            <a:spLocks noGrp="1"/>
          </p:cNvSpPr>
          <p:nvPr>
            <p:ph type="sldNum" sz="quarter" idx="10"/>
          </p:nvPr>
        </p:nvSpPr>
        <p:spPr/>
        <p:txBody>
          <a:bodyPr/>
          <a:lstStyle/>
          <a:p>
            <a:fld id="{AA68DE71-6D2E-F44A-B710-725CB94B2D7C}" type="slidenum">
              <a:rPr lang="en-US" smtClean="0"/>
              <a:pPr/>
              <a:t>43</a:t>
            </a:fld>
            <a:endParaRPr lang="en-US"/>
          </a:p>
        </p:txBody>
      </p:sp>
    </p:spTree>
    <p:extLst>
      <p:ext uri="{BB962C8B-B14F-4D97-AF65-F5344CB8AC3E}">
        <p14:creationId xmlns:p14="http://schemas.microsoft.com/office/powerpoint/2010/main" val="1122741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main Importance</a:t>
            </a:r>
            <a:r>
              <a:rPr lang="en-US" baseline="0" dirty="0" smtClean="0"/>
              <a:t> is</a:t>
            </a:r>
            <a:r>
              <a:rPr lang="en-US" dirty="0" smtClean="0"/>
              <a:t> to attempt to understand as many aspects of past human behavior as possible.  </a:t>
            </a:r>
          </a:p>
          <a:p>
            <a:endParaRPr lang="en-US" dirty="0"/>
          </a:p>
        </p:txBody>
      </p:sp>
      <p:sp>
        <p:nvSpPr>
          <p:cNvPr id="4" name="Slide Number Placeholder 3"/>
          <p:cNvSpPr>
            <a:spLocks noGrp="1"/>
          </p:cNvSpPr>
          <p:nvPr>
            <p:ph type="sldNum" sz="quarter" idx="10"/>
          </p:nvPr>
        </p:nvSpPr>
        <p:spPr/>
        <p:txBody>
          <a:bodyPr/>
          <a:lstStyle/>
          <a:p>
            <a:fld id="{AA68DE71-6D2E-F44A-B710-725CB94B2D7C}" type="slidenum">
              <a:rPr lang="en-US" smtClean="0"/>
              <a:pPr/>
              <a:t>44</a:t>
            </a:fld>
            <a:endParaRPr lang="en-US"/>
          </a:p>
        </p:txBody>
      </p:sp>
    </p:spTree>
    <p:extLst>
      <p:ext uri="{BB962C8B-B14F-4D97-AF65-F5344CB8AC3E}">
        <p14:creationId xmlns:p14="http://schemas.microsoft.com/office/powerpoint/2010/main" val="34904740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kern="1200" dirty="0" smtClean="0">
                <a:solidFill>
                  <a:schemeClr val="tx1"/>
                </a:solidFill>
                <a:latin typeface="+mn-lt"/>
                <a:ea typeface="+mn-ea"/>
                <a:cs typeface="+mn-cs"/>
              </a:rPr>
              <a:t>Gender archaeology: “addresses the needs of contemporary gender studies for an understanding of how people come to understand themselves as different from others; how people represent these differences; and how others react to such claims.”</a:t>
            </a:r>
          </a:p>
          <a:p>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a:t>
            </a:r>
            <a:r>
              <a:rPr lang="en-US" sz="1400" kern="1200" dirty="0" smtClean="0">
                <a:solidFill>
                  <a:schemeClr val="tx1"/>
                </a:solidFill>
                <a:latin typeface="+mn-lt"/>
                <a:ea typeface="+mn-ea"/>
                <a:cs typeface="+mn-cs"/>
              </a:rPr>
              <a:t>The experiences of people in the contemporary world are actually a good deal more varied than those expected under the normative two-sex/two-gender model.  </a:t>
            </a:r>
          </a:p>
          <a:p>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Gender </a:t>
            </a:r>
            <a:r>
              <a:rPr lang="en-US" sz="1400" kern="1200" dirty="0" smtClean="0">
                <a:solidFill>
                  <a:schemeClr val="tx1"/>
                </a:solidFill>
                <a:latin typeface="+mn-lt"/>
                <a:ea typeface="+mn-ea"/>
                <a:cs typeface="+mn-cs"/>
              </a:rPr>
              <a:t>archaeologists have found that new questions can be asked about variation in sex, gender, and other kinds of human difference in past societies if attention shifts away from the universals and focuses instead on detailed contextual features of specific archaeological sites.</a:t>
            </a:r>
            <a:r>
              <a:rPr lang="en-US" sz="1400" dirty="0" smtClean="0"/>
              <a:t> </a:t>
            </a:r>
            <a:endParaRPr lang="en-US" sz="1400" dirty="0"/>
          </a:p>
        </p:txBody>
      </p:sp>
      <p:sp>
        <p:nvSpPr>
          <p:cNvPr id="4" name="Slide Number Placeholder 3"/>
          <p:cNvSpPr>
            <a:spLocks noGrp="1"/>
          </p:cNvSpPr>
          <p:nvPr>
            <p:ph type="sldNum" sz="quarter" idx="10"/>
          </p:nvPr>
        </p:nvSpPr>
        <p:spPr/>
        <p:txBody>
          <a:bodyPr/>
          <a:lstStyle/>
          <a:p>
            <a:fld id="{077777C9-EBEC-614B-BFA1-A94C38736A8A}" type="slidenum">
              <a:rPr lang="en-US" smtClean="0"/>
              <a:pPr/>
              <a:t>45</a:t>
            </a:fld>
            <a:endParaRPr lang="en-US"/>
          </a:p>
        </p:txBody>
      </p:sp>
    </p:spTree>
    <p:extLst>
      <p:ext uri="{BB962C8B-B14F-4D97-AF65-F5344CB8AC3E}">
        <p14:creationId xmlns:p14="http://schemas.microsoft.com/office/powerpoint/2010/main" val="105673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kern="1200" dirty="0" smtClean="0">
                <a:solidFill>
                  <a:schemeClr val="tx1"/>
                </a:solidFill>
                <a:latin typeface="+mn-lt"/>
                <a:ea typeface="+mn-ea"/>
                <a:cs typeface="+mn-cs"/>
              </a:rPr>
              <a:t>“By the 1980s, awareness of the unequal treatment of women in modern European and American societies had led archaeologists to examine why women’s contributions had been systematically written out of the archaeological record</a:t>
            </a:r>
            <a:r>
              <a:rPr lang="en-US" sz="1400" kern="1200" dirty="0" smtClean="0">
                <a:solidFill>
                  <a:schemeClr val="tx1"/>
                </a:solidFill>
                <a:latin typeface="+mn-lt"/>
                <a:ea typeface="+mn-ea"/>
                <a:cs typeface="+mn-cs"/>
              </a:rPr>
              <a:t>.</a:t>
            </a:r>
          </a:p>
          <a:p>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a:t>
            </a:r>
            <a:r>
              <a:rPr lang="en-US" sz="1400" kern="1200" dirty="0" smtClean="0">
                <a:solidFill>
                  <a:schemeClr val="tx1"/>
                </a:solidFill>
                <a:latin typeface="+mn-lt"/>
                <a:ea typeface="+mn-ea"/>
                <a:cs typeface="+mn-cs"/>
              </a:rPr>
              <a:t>Feminist Archaeology rejected biological determinism of sex roles, arguing that cultural and historical factors were responsible for how a society allocated tasks and that this allocation could change over time.  The goal was to develop a view of the past that “replaces focus on remains with a focus on people as active social agents”.  </a:t>
            </a:r>
            <a:endParaRPr lang="en-US" sz="1400" kern="1200" dirty="0" smtClean="0">
              <a:solidFill>
                <a:schemeClr val="tx1"/>
              </a:solidFill>
              <a:latin typeface="+mn-lt"/>
              <a:ea typeface="+mn-ea"/>
              <a:cs typeface="+mn-cs"/>
            </a:endParaRPr>
          </a:p>
          <a:p>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Merely </a:t>
            </a:r>
            <a:r>
              <a:rPr lang="en-US" sz="1400" kern="1200" dirty="0" smtClean="0">
                <a:solidFill>
                  <a:schemeClr val="tx1"/>
                </a:solidFill>
                <a:latin typeface="+mn-lt"/>
                <a:ea typeface="+mn-ea"/>
                <a:cs typeface="+mn-cs"/>
              </a:rPr>
              <a:t>asked new kinds of questions.</a:t>
            </a:r>
          </a:p>
          <a:p>
            <a:endParaRPr lang="en-US" sz="1400" dirty="0"/>
          </a:p>
        </p:txBody>
      </p:sp>
      <p:sp>
        <p:nvSpPr>
          <p:cNvPr id="4" name="Slide Number Placeholder 3"/>
          <p:cNvSpPr>
            <a:spLocks noGrp="1"/>
          </p:cNvSpPr>
          <p:nvPr>
            <p:ph type="sldNum" sz="quarter" idx="10"/>
          </p:nvPr>
        </p:nvSpPr>
        <p:spPr/>
        <p:txBody>
          <a:bodyPr/>
          <a:lstStyle/>
          <a:p>
            <a:fld id="{077777C9-EBEC-614B-BFA1-A94C38736A8A}" type="slidenum">
              <a:rPr lang="en-US" smtClean="0"/>
              <a:pPr/>
              <a:t>46</a:t>
            </a:fld>
            <a:endParaRPr lang="en-US"/>
          </a:p>
        </p:txBody>
      </p:sp>
    </p:spTree>
    <p:extLst>
      <p:ext uri="{BB962C8B-B14F-4D97-AF65-F5344CB8AC3E}">
        <p14:creationId xmlns:p14="http://schemas.microsoft.com/office/powerpoint/2010/main" val="13026659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47</a:t>
            </a:fld>
            <a:endParaRPr lang="en-GB"/>
          </a:p>
        </p:txBody>
      </p:sp>
    </p:spTree>
    <p:extLst>
      <p:ext uri="{BB962C8B-B14F-4D97-AF65-F5344CB8AC3E}">
        <p14:creationId xmlns:p14="http://schemas.microsoft.com/office/powerpoint/2010/main" val="18352379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48</a:t>
            </a:fld>
            <a:endParaRPr lang="en-GB"/>
          </a:p>
        </p:txBody>
      </p:sp>
    </p:spTree>
    <p:extLst>
      <p:ext uri="{BB962C8B-B14F-4D97-AF65-F5344CB8AC3E}">
        <p14:creationId xmlns:p14="http://schemas.microsoft.com/office/powerpoint/2010/main" val="38606122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We’ll deal</a:t>
            </a:r>
            <a:r>
              <a:rPr lang="en-US" sz="1400" baseline="0" dirty="0" smtClean="0"/>
              <a:t> with </a:t>
            </a:r>
            <a:r>
              <a:rPr lang="en-US" sz="1400" baseline="0" dirty="0" err="1" smtClean="0"/>
              <a:t>ethoarchaeology</a:t>
            </a:r>
            <a:r>
              <a:rPr lang="en-US" sz="1400" baseline="0" dirty="0" smtClean="0"/>
              <a:t> a bit when we look at past mortuary practices later in the semester, so I wanted to introduce it a bit here.</a:t>
            </a:r>
            <a:endParaRPr lang="en-US" sz="1400" dirty="0"/>
          </a:p>
        </p:txBody>
      </p:sp>
      <p:sp>
        <p:nvSpPr>
          <p:cNvPr id="4" name="Slide Number Placeholder 3"/>
          <p:cNvSpPr>
            <a:spLocks noGrp="1"/>
          </p:cNvSpPr>
          <p:nvPr>
            <p:ph type="sldNum" sz="quarter" idx="10"/>
          </p:nvPr>
        </p:nvSpPr>
        <p:spPr/>
        <p:txBody>
          <a:bodyPr/>
          <a:lstStyle/>
          <a:p>
            <a:fld id="{0CDEAE71-EA13-4CE7-B4ED-D484AC368A0B}" type="slidenum">
              <a:rPr lang="en-GB" smtClean="0"/>
              <a:pPr/>
              <a:t>49</a:t>
            </a:fld>
            <a:endParaRPr lang="en-GB"/>
          </a:p>
        </p:txBody>
      </p:sp>
    </p:spTree>
    <p:extLst>
      <p:ext uri="{BB962C8B-B14F-4D97-AF65-F5344CB8AC3E}">
        <p14:creationId xmlns:p14="http://schemas.microsoft.com/office/powerpoint/2010/main" val="10086300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50</a:t>
            </a:fld>
            <a:endParaRPr lang="en-GB"/>
          </a:p>
        </p:txBody>
      </p:sp>
    </p:spTree>
    <p:extLst>
      <p:ext uri="{BB962C8B-B14F-4D97-AF65-F5344CB8AC3E}">
        <p14:creationId xmlns:p14="http://schemas.microsoft.com/office/powerpoint/2010/main" val="11129632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51</a:t>
            </a:fld>
            <a:endParaRPr lang="en-GB"/>
          </a:p>
        </p:txBody>
      </p:sp>
    </p:spTree>
    <p:extLst>
      <p:ext uri="{BB962C8B-B14F-4D97-AF65-F5344CB8AC3E}">
        <p14:creationId xmlns:p14="http://schemas.microsoft.com/office/powerpoint/2010/main" val="10178965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52</a:t>
            </a:fld>
            <a:endParaRPr lang="en-GB"/>
          </a:p>
        </p:txBody>
      </p:sp>
    </p:spTree>
    <p:extLst>
      <p:ext uri="{BB962C8B-B14F-4D97-AF65-F5344CB8AC3E}">
        <p14:creationId xmlns:p14="http://schemas.microsoft.com/office/powerpoint/2010/main" val="37721080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53</a:t>
            </a:fld>
            <a:endParaRPr lang="en-GB"/>
          </a:p>
        </p:txBody>
      </p:sp>
    </p:spTree>
    <p:extLst>
      <p:ext uri="{BB962C8B-B14F-4D97-AF65-F5344CB8AC3E}">
        <p14:creationId xmlns:p14="http://schemas.microsoft.com/office/powerpoint/2010/main" val="6881075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err="1" smtClean="0"/>
              <a:t>Tainter</a:t>
            </a:r>
            <a:r>
              <a:rPr lang="en-GB" sz="1200" dirty="0" smtClean="0"/>
              <a:t> found that funerary practices were consistently associated with rank</a:t>
            </a:r>
          </a:p>
          <a:p>
            <a:endParaRPr lang="en-US" dirty="0"/>
          </a:p>
        </p:txBody>
      </p:sp>
      <p:sp>
        <p:nvSpPr>
          <p:cNvPr id="4" name="Slide Number Placeholder 3"/>
          <p:cNvSpPr>
            <a:spLocks noGrp="1"/>
          </p:cNvSpPr>
          <p:nvPr>
            <p:ph type="sldNum" sz="quarter" idx="10"/>
          </p:nvPr>
        </p:nvSpPr>
        <p:spPr/>
        <p:txBody>
          <a:bodyPr/>
          <a:lstStyle/>
          <a:p>
            <a:fld id="{0CDEAE71-EA13-4CE7-B4ED-D484AC368A0B}" type="slidenum">
              <a:rPr lang="en-GB" smtClean="0"/>
              <a:pPr/>
              <a:t>54</a:t>
            </a:fld>
            <a:endParaRPr lang="en-GB"/>
          </a:p>
        </p:txBody>
      </p:sp>
    </p:spTree>
    <p:extLst>
      <p:ext uri="{BB962C8B-B14F-4D97-AF65-F5344CB8AC3E}">
        <p14:creationId xmlns:p14="http://schemas.microsoft.com/office/powerpoint/2010/main" val="1988871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55</a:t>
            </a:fld>
            <a:endParaRPr lang="en-GB"/>
          </a:p>
        </p:txBody>
      </p:sp>
    </p:spTree>
    <p:extLst>
      <p:ext uri="{BB962C8B-B14F-4D97-AF65-F5344CB8AC3E}">
        <p14:creationId xmlns:p14="http://schemas.microsoft.com/office/powerpoint/2010/main" val="12948436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56</a:t>
            </a:fld>
            <a:endParaRPr lang="en-GB"/>
          </a:p>
        </p:txBody>
      </p:sp>
    </p:spTree>
    <p:extLst>
      <p:ext uri="{BB962C8B-B14F-4D97-AF65-F5344CB8AC3E}">
        <p14:creationId xmlns:p14="http://schemas.microsoft.com/office/powerpoint/2010/main" val="40958562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57</a:t>
            </a:fld>
            <a:endParaRPr lang="en-GB"/>
          </a:p>
        </p:txBody>
      </p:sp>
    </p:spTree>
    <p:extLst>
      <p:ext uri="{BB962C8B-B14F-4D97-AF65-F5344CB8AC3E}">
        <p14:creationId xmlns:p14="http://schemas.microsoft.com/office/powerpoint/2010/main" val="15517564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58</a:t>
            </a:fld>
            <a:endParaRPr lang="en-GB"/>
          </a:p>
        </p:txBody>
      </p:sp>
    </p:spTree>
    <p:extLst>
      <p:ext uri="{BB962C8B-B14F-4D97-AF65-F5344CB8AC3E}">
        <p14:creationId xmlns:p14="http://schemas.microsoft.com/office/powerpoint/2010/main" val="26164882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5750" lvl="1">
              <a:spcBef>
                <a:spcPts val="600"/>
              </a:spcBef>
              <a:spcAft>
                <a:spcPts val="1200"/>
              </a:spcAft>
              <a:buClr>
                <a:srgbClr val="FFC000"/>
              </a:buClr>
              <a:buSzPct val="80000"/>
              <a:buFont typeface="Wingdings" pitchFamily="2" charset="2"/>
              <a:buChar char="Ø"/>
            </a:pPr>
            <a:r>
              <a:rPr lang="en-GB" sz="1400" dirty="0" smtClean="0"/>
              <a:t>Cattle chosen for slaughter and the blood is used by the </a:t>
            </a:r>
            <a:r>
              <a:rPr lang="en-GB" sz="1400" i="1" dirty="0" err="1" smtClean="0">
                <a:solidFill>
                  <a:srgbClr val="FFC000"/>
                </a:solidFill>
              </a:rPr>
              <a:t>tsimahaivelo</a:t>
            </a:r>
            <a:r>
              <a:rPr lang="en-GB" sz="1400" dirty="0" smtClean="0">
                <a:solidFill>
                  <a:srgbClr val="FFC000"/>
                </a:solidFill>
              </a:rPr>
              <a:t> </a:t>
            </a:r>
            <a:r>
              <a:rPr lang="en-GB" sz="1400" dirty="0" smtClean="0"/>
              <a:t>to mark the place of burial </a:t>
            </a:r>
          </a:p>
          <a:p>
            <a:pPr>
              <a:spcBef>
                <a:spcPts val="1200"/>
              </a:spcBef>
              <a:spcAft>
                <a:spcPts val="1200"/>
              </a:spcAft>
              <a:buClr>
                <a:srgbClr val="FFC000"/>
              </a:buClr>
              <a:buSzPct val="80000"/>
              <a:buFont typeface="Wingdings" pitchFamily="2" charset="2"/>
              <a:buChar char="Ø"/>
            </a:pPr>
            <a:r>
              <a:rPr lang="en-GB" sz="1400" dirty="0" smtClean="0"/>
              <a:t>The grave is backfilled once the coffin is in place </a:t>
            </a:r>
          </a:p>
          <a:p>
            <a:pPr>
              <a:spcBef>
                <a:spcPts val="1200"/>
              </a:spcBef>
              <a:spcAft>
                <a:spcPts val="1200"/>
              </a:spcAft>
              <a:buClr>
                <a:srgbClr val="FFC000"/>
              </a:buClr>
              <a:buSzPct val="80000"/>
              <a:buFont typeface="Wingdings" pitchFamily="2" charset="2"/>
              <a:buChar char="Ø"/>
            </a:pPr>
            <a:r>
              <a:rPr lang="en-GB" sz="1400" dirty="0" smtClean="0"/>
              <a:t>Meat from slaughtered cattle is distributed amongst the mourners</a:t>
            </a:r>
          </a:p>
          <a:p>
            <a:endParaRPr lang="en-US" dirty="0"/>
          </a:p>
        </p:txBody>
      </p:sp>
      <p:sp>
        <p:nvSpPr>
          <p:cNvPr id="4" name="Slide Number Placeholder 3"/>
          <p:cNvSpPr>
            <a:spLocks noGrp="1"/>
          </p:cNvSpPr>
          <p:nvPr>
            <p:ph type="sldNum" sz="quarter" idx="10"/>
          </p:nvPr>
        </p:nvSpPr>
        <p:spPr/>
        <p:txBody>
          <a:bodyPr/>
          <a:lstStyle/>
          <a:p>
            <a:fld id="{0CDEAE71-EA13-4CE7-B4ED-D484AC368A0B}" type="slidenum">
              <a:rPr lang="en-GB" smtClean="0"/>
              <a:pPr/>
              <a:t>59</a:t>
            </a:fld>
            <a:endParaRPr lang="en-GB"/>
          </a:p>
        </p:txBody>
      </p:sp>
    </p:spTree>
    <p:extLst>
      <p:ext uri="{BB962C8B-B14F-4D97-AF65-F5344CB8AC3E}">
        <p14:creationId xmlns:p14="http://schemas.microsoft.com/office/powerpoint/2010/main" val="25006099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b="1" dirty="0" smtClean="0"/>
              <a:t>What do you think</a:t>
            </a:r>
            <a:r>
              <a:rPr lang="en-US" sz="1600" b="1" dirty="0" smtClean="0"/>
              <a:t>? – What</a:t>
            </a:r>
            <a:r>
              <a:rPr lang="en-US" sz="1600" b="1" baseline="0" dirty="0" smtClean="0"/>
              <a:t> are some of the problems of using modern hunter-gatherers to make direct comparisons with past societies, particularly in terms of burial practices?</a:t>
            </a:r>
            <a:endParaRPr lang="en-US" sz="1600" b="1" dirty="0"/>
          </a:p>
        </p:txBody>
      </p:sp>
      <p:sp>
        <p:nvSpPr>
          <p:cNvPr id="4" name="Slide Number Placeholder 3"/>
          <p:cNvSpPr>
            <a:spLocks noGrp="1"/>
          </p:cNvSpPr>
          <p:nvPr>
            <p:ph type="sldNum" sz="quarter" idx="10"/>
          </p:nvPr>
        </p:nvSpPr>
        <p:spPr/>
        <p:txBody>
          <a:bodyPr/>
          <a:lstStyle/>
          <a:p>
            <a:fld id="{0CDEAE71-EA13-4CE7-B4ED-D484AC368A0B}" type="slidenum">
              <a:rPr lang="en-GB" smtClean="0"/>
              <a:pPr/>
              <a:t>60</a:t>
            </a:fld>
            <a:endParaRPr lang="en-GB"/>
          </a:p>
        </p:txBody>
      </p:sp>
    </p:spTree>
    <p:extLst>
      <p:ext uri="{BB962C8B-B14F-4D97-AF65-F5344CB8AC3E}">
        <p14:creationId xmlns:p14="http://schemas.microsoft.com/office/powerpoint/2010/main" val="1462586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61</a:t>
            </a:fld>
            <a:endParaRPr lang="en-GB"/>
          </a:p>
        </p:txBody>
      </p:sp>
    </p:spTree>
    <p:extLst>
      <p:ext uri="{BB962C8B-B14F-4D97-AF65-F5344CB8AC3E}">
        <p14:creationId xmlns:p14="http://schemas.microsoft.com/office/powerpoint/2010/main" val="19689432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400" dirty="0" smtClean="0"/>
              <a:t>Going back to that biocultural</a:t>
            </a:r>
            <a:r>
              <a:rPr lang="en-GB" sz="1400" baseline="0" dirty="0" smtClean="0"/>
              <a:t> approach we use in anthropology as a whole, its also used in the study of death from both an anthropological and archaeological perspective.  </a:t>
            </a:r>
            <a:endParaRPr lang="en-GB" sz="1400" dirty="0"/>
          </a:p>
        </p:txBody>
      </p:sp>
      <p:sp>
        <p:nvSpPr>
          <p:cNvPr id="4" name="Slide Number Placeholder 3"/>
          <p:cNvSpPr>
            <a:spLocks noGrp="1"/>
          </p:cNvSpPr>
          <p:nvPr>
            <p:ph type="sldNum" sz="quarter" idx="10"/>
          </p:nvPr>
        </p:nvSpPr>
        <p:spPr/>
        <p:txBody>
          <a:bodyPr/>
          <a:lstStyle/>
          <a:p>
            <a:fld id="{6933D81A-C36E-488C-BA8D-5334E50D3A1C}" type="slidenum">
              <a:rPr lang="en-GB" smtClean="0"/>
              <a:pPr/>
              <a:t>62</a:t>
            </a:fld>
            <a:endParaRPr lang="en-GB"/>
          </a:p>
        </p:txBody>
      </p:sp>
    </p:spTree>
    <p:extLst>
      <p:ext uri="{BB962C8B-B14F-4D97-AF65-F5344CB8AC3E}">
        <p14:creationId xmlns:p14="http://schemas.microsoft.com/office/powerpoint/2010/main" val="3392803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63</a:t>
            </a:fld>
            <a:endParaRPr lang="en-GB"/>
          </a:p>
        </p:txBody>
      </p:sp>
    </p:spTree>
    <p:extLst>
      <p:ext uri="{BB962C8B-B14F-4D97-AF65-F5344CB8AC3E}">
        <p14:creationId xmlns:p14="http://schemas.microsoft.com/office/powerpoint/2010/main" val="1327840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64</a:t>
            </a:fld>
            <a:endParaRPr lang="en-GB"/>
          </a:p>
        </p:txBody>
      </p:sp>
    </p:spTree>
    <p:extLst>
      <p:ext uri="{BB962C8B-B14F-4D97-AF65-F5344CB8AC3E}">
        <p14:creationId xmlns:p14="http://schemas.microsoft.com/office/powerpoint/2010/main" val="10775314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65</a:t>
            </a:fld>
            <a:endParaRPr lang="en-GB"/>
          </a:p>
        </p:txBody>
      </p:sp>
    </p:spTree>
    <p:extLst>
      <p:ext uri="{BB962C8B-B14F-4D97-AF65-F5344CB8AC3E}">
        <p14:creationId xmlns:p14="http://schemas.microsoft.com/office/powerpoint/2010/main" val="37729966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66</a:t>
            </a:fld>
            <a:endParaRPr lang="en-GB"/>
          </a:p>
        </p:txBody>
      </p:sp>
    </p:spTree>
    <p:extLst>
      <p:ext uri="{BB962C8B-B14F-4D97-AF65-F5344CB8AC3E}">
        <p14:creationId xmlns:p14="http://schemas.microsoft.com/office/powerpoint/2010/main" val="41788413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67</a:t>
            </a:fld>
            <a:endParaRPr lang="en-GB"/>
          </a:p>
        </p:txBody>
      </p:sp>
    </p:spTree>
    <p:extLst>
      <p:ext uri="{BB962C8B-B14F-4D97-AF65-F5344CB8AC3E}">
        <p14:creationId xmlns:p14="http://schemas.microsoft.com/office/powerpoint/2010/main" val="40768893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68</a:t>
            </a:fld>
            <a:endParaRPr lang="en-GB"/>
          </a:p>
        </p:txBody>
      </p:sp>
    </p:spTree>
    <p:extLst>
      <p:ext uri="{BB962C8B-B14F-4D97-AF65-F5344CB8AC3E}">
        <p14:creationId xmlns:p14="http://schemas.microsoft.com/office/powerpoint/2010/main" val="15459514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69</a:t>
            </a:fld>
            <a:endParaRPr lang="en-GB"/>
          </a:p>
        </p:txBody>
      </p:sp>
    </p:spTree>
    <p:extLst>
      <p:ext uri="{BB962C8B-B14F-4D97-AF65-F5344CB8AC3E}">
        <p14:creationId xmlns:p14="http://schemas.microsoft.com/office/powerpoint/2010/main" val="7717975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70</a:t>
            </a:fld>
            <a:endParaRPr lang="en-GB"/>
          </a:p>
        </p:txBody>
      </p:sp>
    </p:spTree>
    <p:extLst>
      <p:ext uri="{BB962C8B-B14F-4D97-AF65-F5344CB8AC3E}">
        <p14:creationId xmlns:p14="http://schemas.microsoft.com/office/powerpoint/2010/main" val="27134286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71</a:t>
            </a:fld>
            <a:endParaRPr lang="en-GB"/>
          </a:p>
        </p:txBody>
      </p:sp>
    </p:spTree>
    <p:extLst>
      <p:ext uri="{BB962C8B-B14F-4D97-AF65-F5344CB8AC3E}">
        <p14:creationId xmlns:p14="http://schemas.microsoft.com/office/powerpoint/2010/main" val="39259637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72</a:t>
            </a:fld>
            <a:endParaRPr lang="en-GB"/>
          </a:p>
        </p:txBody>
      </p:sp>
    </p:spTree>
    <p:extLst>
      <p:ext uri="{BB962C8B-B14F-4D97-AF65-F5344CB8AC3E}">
        <p14:creationId xmlns:p14="http://schemas.microsoft.com/office/powerpoint/2010/main" val="28812331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73</a:t>
            </a:fld>
            <a:endParaRPr lang="en-GB"/>
          </a:p>
        </p:txBody>
      </p:sp>
    </p:spTree>
    <p:extLst>
      <p:ext uri="{BB962C8B-B14F-4D97-AF65-F5344CB8AC3E}">
        <p14:creationId xmlns:p14="http://schemas.microsoft.com/office/powerpoint/2010/main" val="1845636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74</a:t>
            </a:fld>
            <a:endParaRPr lang="en-GB"/>
          </a:p>
        </p:txBody>
      </p:sp>
    </p:spTree>
    <p:extLst>
      <p:ext uri="{BB962C8B-B14F-4D97-AF65-F5344CB8AC3E}">
        <p14:creationId xmlns:p14="http://schemas.microsoft.com/office/powerpoint/2010/main" val="21388555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75</a:t>
            </a:fld>
            <a:endParaRPr lang="en-GB"/>
          </a:p>
        </p:txBody>
      </p:sp>
    </p:spTree>
    <p:extLst>
      <p:ext uri="{BB962C8B-B14F-4D97-AF65-F5344CB8AC3E}">
        <p14:creationId xmlns:p14="http://schemas.microsoft.com/office/powerpoint/2010/main" val="11875746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76</a:t>
            </a:fld>
            <a:endParaRPr lang="en-GB"/>
          </a:p>
        </p:txBody>
      </p:sp>
    </p:spTree>
    <p:extLst>
      <p:ext uri="{BB962C8B-B14F-4D97-AF65-F5344CB8AC3E}">
        <p14:creationId xmlns:p14="http://schemas.microsoft.com/office/powerpoint/2010/main" val="29717854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77</a:t>
            </a:fld>
            <a:endParaRPr lang="en-GB"/>
          </a:p>
        </p:txBody>
      </p:sp>
    </p:spTree>
    <p:extLst>
      <p:ext uri="{BB962C8B-B14F-4D97-AF65-F5344CB8AC3E}">
        <p14:creationId xmlns:p14="http://schemas.microsoft.com/office/powerpoint/2010/main" val="13270345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78</a:t>
            </a:fld>
            <a:endParaRPr lang="en-GB"/>
          </a:p>
        </p:txBody>
      </p:sp>
    </p:spTree>
    <p:extLst>
      <p:ext uri="{BB962C8B-B14F-4D97-AF65-F5344CB8AC3E}">
        <p14:creationId xmlns:p14="http://schemas.microsoft.com/office/powerpoint/2010/main" val="23861715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79</a:t>
            </a:fld>
            <a:endParaRPr lang="en-GB"/>
          </a:p>
        </p:txBody>
      </p:sp>
    </p:spTree>
    <p:extLst>
      <p:ext uri="{BB962C8B-B14F-4D97-AF65-F5344CB8AC3E}">
        <p14:creationId xmlns:p14="http://schemas.microsoft.com/office/powerpoint/2010/main" val="6991909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80</a:t>
            </a:fld>
            <a:endParaRPr lang="en-GB"/>
          </a:p>
        </p:txBody>
      </p:sp>
    </p:spTree>
    <p:extLst>
      <p:ext uri="{BB962C8B-B14F-4D97-AF65-F5344CB8AC3E}">
        <p14:creationId xmlns:p14="http://schemas.microsoft.com/office/powerpoint/2010/main" val="41162147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81</a:t>
            </a:fld>
            <a:endParaRPr lang="en-GB"/>
          </a:p>
        </p:txBody>
      </p:sp>
    </p:spTree>
    <p:extLst>
      <p:ext uri="{BB962C8B-B14F-4D97-AF65-F5344CB8AC3E}">
        <p14:creationId xmlns:p14="http://schemas.microsoft.com/office/powerpoint/2010/main" val="15245338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CDEAE71-EA13-4CE7-B4ED-D484AC368A0B}" type="slidenum">
              <a:rPr lang="en-GB" smtClean="0"/>
              <a:pPr/>
              <a:t>82</a:t>
            </a:fld>
            <a:endParaRPr lang="en-GB"/>
          </a:p>
        </p:txBody>
      </p:sp>
    </p:spTree>
    <p:extLst>
      <p:ext uri="{BB962C8B-B14F-4D97-AF65-F5344CB8AC3E}">
        <p14:creationId xmlns:p14="http://schemas.microsoft.com/office/powerpoint/2010/main" val="373606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B38B2D09-454E-E44D-B372-19FE578017E4}" type="datetimeFigureOut">
              <a:rPr lang="en-US" smtClean="0"/>
              <a:pPr/>
              <a:t>1/19/2016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0E9778AE-8F89-1A46-A459-DACA20DEEB4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8B2D09-454E-E44D-B372-19FE578017E4}"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9778AE-8F89-1A46-A459-DACA20DEEB46}" type="slidenum">
              <a:rPr lang="en-US" smtClean="0"/>
              <a:pPr/>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38B2D09-454E-E44D-B372-19FE578017E4}"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9778AE-8F89-1A46-A459-DACA20DEEB4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38B2D09-454E-E44D-B372-19FE578017E4}"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9778AE-8F89-1A46-A459-DACA20DEEB46}"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38B2D09-454E-E44D-B372-19FE578017E4}" type="datetimeFigureOut">
              <a:rPr lang="en-US" smtClean="0"/>
              <a:pPr/>
              <a:t>1/19/2016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9778AE-8F89-1A46-A459-DACA20DEEB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8B2D09-454E-E44D-B372-19FE578017E4}" type="datetimeFigureOut">
              <a:rPr lang="en-US" smtClean="0"/>
              <a:pPr/>
              <a:t>1/19/2016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9778AE-8F89-1A46-A459-DACA20DEEB46}"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8B2D09-454E-E44D-B372-19FE578017E4}" type="datetimeFigureOut">
              <a:rPr lang="en-US" smtClean="0"/>
              <a:pPr/>
              <a:t>1/19/2016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9778AE-8F89-1A46-A459-DACA20DEEB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38B2D09-454E-E44D-B372-19FE578017E4}"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9778AE-8F89-1A46-A459-DACA20DEEB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B38B2D09-454E-E44D-B372-19FE578017E4}" type="datetimeFigureOut">
              <a:rPr lang="en-US" smtClean="0"/>
              <a:pPr/>
              <a:t>1/19/2016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E9778AE-8F89-1A46-A459-DACA20DEEB4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8B2D09-454E-E44D-B372-19FE578017E4}"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9778AE-8F89-1A46-A459-DACA20DEEB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8B2D09-454E-E44D-B372-19FE578017E4}"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9778AE-8F89-1A46-A459-DACA20DEEB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B38B2D09-454E-E44D-B372-19FE578017E4}" type="datetimeFigureOut">
              <a:rPr lang="en-US" smtClean="0"/>
              <a:pPr/>
              <a:t>1/19/2016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0E9778AE-8F89-1A46-A459-DACA20DEEB4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notesSlide" Target="../notesSlides/notesSlide7.xml"/><Relationship Id="rId16"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g"/><Relationship Id="rId10" Type="http://schemas.openxmlformats.org/officeDocument/2006/relationships/image" Target="../media/image57.jpg"/><Relationship Id="rId4" Type="http://schemas.openxmlformats.org/officeDocument/2006/relationships/image" Target="../media/image51.jpg"/><Relationship Id="rId9" Type="http://schemas.openxmlformats.org/officeDocument/2006/relationships/image" Target="../media/image5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accent3"/>
                </a:solidFill>
                <a:latin typeface="Garamond"/>
                <a:cs typeface="Garamond"/>
              </a:rPr>
              <a:t>Anthropology of Death</a:t>
            </a:r>
            <a:endParaRPr lang="en-US" dirty="0">
              <a:solidFill>
                <a:schemeClr val="accent3"/>
              </a:solidFill>
              <a:latin typeface="Garamond"/>
              <a:cs typeface="Garamond"/>
            </a:endParaRPr>
          </a:p>
        </p:txBody>
      </p:sp>
      <p:sp>
        <p:nvSpPr>
          <p:cNvPr id="3" name="Subtitle 2"/>
          <p:cNvSpPr>
            <a:spLocks noGrp="1"/>
          </p:cNvSpPr>
          <p:nvPr>
            <p:ph type="subTitle" idx="1"/>
          </p:nvPr>
        </p:nvSpPr>
        <p:spPr>
          <a:xfrm>
            <a:off x="762000" y="3611607"/>
            <a:ext cx="7772400" cy="1199704"/>
          </a:xfrm>
        </p:spPr>
        <p:txBody>
          <a:bodyPr>
            <a:normAutofit/>
          </a:bodyPr>
          <a:lstStyle/>
          <a:p>
            <a:r>
              <a:rPr lang="en-US" dirty="0" smtClean="0">
                <a:latin typeface="Garamond"/>
                <a:cs typeface="Garamond"/>
              </a:rPr>
              <a:t>A brief introduction to anthropology as a discipline and how we will be examining our specific topic</a:t>
            </a:r>
            <a:endParaRPr lang="en-US" dirty="0">
              <a:latin typeface="Garamond"/>
              <a:cs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Brief overview of Anthropology as a discipline</a:t>
            </a:r>
          </a:p>
          <a:p>
            <a:endParaRPr lang="en-US" dirty="0"/>
          </a:p>
          <a:p>
            <a:r>
              <a:rPr lang="en-US" dirty="0" smtClean="0"/>
              <a:t>Overview of major concepts &amp; perspectives in anthropology that we’ll be using to study death</a:t>
            </a:r>
          </a:p>
          <a:p>
            <a:endParaRPr lang="en-US" dirty="0"/>
          </a:p>
          <a:p>
            <a:r>
              <a:rPr lang="en-US" dirty="0" smtClean="0"/>
              <a:t>Overview of theoretical perspectives</a:t>
            </a:r>
          </a:p>
          <a:p>
            <a:endParaRPr lang="en-US" dirty="0"/>
          </a:p>
          <a:p>
            <a:r>
              <a:rPr lang="en-US" dirty="0" smtClean="0"/>
              <a:t>(if there’s time) Introduction to rites and rituals</a:t>
            </a:r>
            <a:endParaRPr lang="en-US" dirty="0"/>
          </a:p>
        </p:txBody>
      </p:sp>
      <p:sp>
        <p:nvSpPr>
          <p:cNvPr id="3" name="Title 2"/>
          <p:cNvSpPr>
            <a:spLocks noGrp="1"/>
          </p:cNvSpPr>
          <p:nvPr>
            <p:ph type="title"/>
          </p:nvPr>
        </p:nvSpPr>
        <p:spPr/>
        <p:txBody>
          <a:bodyPr/>
          <a:lstStyle/>
          <a:p>
            <a:r>
              <a:rPr lang="en-US" dirty="0" smtClean="0">
                <a:solidFill>
                  <a:schemeClr val="tx2">
                    <a:lumMod val="90000"/>
                  </a:schemeClr>
                </a:solidFill>
              </a:rPr>
              <a:t>In this lecture</a:t>
            </a:r>
            <a:endParaRPr lang="en-US" dirty="0">
              <a:solidFill>
                <a:schemeClr val="tx2">
                  <a:lumMod val="90000"/>
                </a:schemeClr>
              </a:solidFill>
            </a:endParaRPr>
          </a:p>
        </p:txBody>
      </p:sp>
    </p:spTree>
    <p:extLst>
      <p:ext uri="{BB962C8B-B14F-4D97-AF65-F5344CB8AC3E}">
        <p14:creationId xmlns:p14="http://schemas.microsoft.com/office/powerpoint/2010/main" val="4105071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09600" y="1843087"/>
            <a:ext cx="7924800" cy="4267200"/>
            <a:chOff x="384" y="1152"/>
            <a:chExt cx="4992" cy="2688"/>
          </a:xfrm>
          <a:solidFill>
            <a:srgbClr val="DA1F28"/>
          </a:solidFill>
        </p:grpSpPr>
        <p:sp>
          <p:nvSpPr>
            <p:cNvPr id="47112" name="Rectangle 3"/>
            <p:cNvSpPr>
              <a:spLocks noChangeArrowheads="1"/>
            </p:cNvSpPr>
            <p:nvPr/>
          </p:nvSpPr>
          <p:spPr bwMode="auto">
            <a:xfrm>
              <a:off x="384" y="1152"/>
              <a:ext cx="4992" cy="2688"/>
            </a:xfrm>
            <a:prstGeom prst="rect">
              <a:avLst/>
            </a:prstGeom>
            <a:grpFill/>
            <a:ln w="9525">
              <a:solidFill>
                <a:srgbClr val="DA1F28"/>
              </a:solidFill>
              <a:miter lim="800000"/>
              <a:headEnd/>
              <a:tailEnd/>
            </a:ln>
          </p:spPr>
          <p:txBody>
            <a:bodyPr wrap="none" anchor="ctr">
              <a:prstTxWarp prst="textNoShape">
                <a:avLst/>
              </a:prstTxWarp>
            </a:bodyPr>
            <a:lstStyle/>
            <a:p>
              <a:endParaRPr lang="en-US"/>
            </a:p>
          </p:txBody>
        </p:sp>
        <p:grpSp>
          <p:nvGrpSpPr>
            <p:cNvPr id="3" name="Group 4"/>
            <p:cNvGrpSpPr>
              <a:grpSpLocks/>
            </p:cNvGrpSpPr>
            <p:nvPr/>
          </p:nvGrpSpPr>
          <p:grpSpPr bwMode="auto">
            <a:xfrm>
              <a:off x="432" y="1200"/>
              <a:ext cx="4896" cy="2594"/>
              <a:chOff x="288" y="862"/>
              <a:chExt cx="5040" cy="2733"/>
            </a:xfrm>
            <a:grpFill/>
          </p:grpSpPr>
          <p:pic>
            <p:nvPicPr>
              <p:cNvPr id="47114" name="Picture 5"/>
              <p:cNvPicPr>
                <a:picLocks noChangeAspect="1" noChangeArrowheads="1"/>
              </p:cNvPicPr>
              <p:nvPr/>
            </p:nvPicPr>
            <p:blipFill>
              <a:blip r:embed="rId3"/>
              <a:srcRect l="16470" r="6439" b="49290"/>
              <a:stretch>
                <a:fillRect/>
              </a:stretch>
            </p:blipFill>
            <p:spPr bwMode="auto">
              <a:xfrm>
                <a:off x="288" y="2112"/>
                <a:ext cx="2544" cy="1483"/>
              </a:xfrm>
              <a:prstGeom prst="rect">
                <a:avLst/>
              </a:prstGeom>
              <a:grpFill/>
              <a:ln w="9525">
                <a:solidFill>
                  <a:srgbClr val="DA1F28"/>
                </a:solidFill>
                <a:miter lim="800000"/>
                <a:headEnd/>
                <a:tailEnd/>
              </a:ln>
            </p:spPr>
          </p:pic>
          <p:grpSp>
            <p:nvGrpSpPr>
              <p:cNvPr id="4" name="Group 6"/>
              <p:cNvGrpSpPr>
                <a:grpSpLocks/>
              </p:cNvGrpSpPr>
              <p:nvPr/>
            </p:nvGrpSpPr>
            <p:grpSpPr bwMode="auto">
              <a:xfrm>
                <a:off x="288" y="862"/>
                <a:ext cx="5040" cy="2729"/>
                <a:chOff x="288" y="862"/>
                <a:chExt cx="5040" cy="2729"/>
              </a:xfrm>
              <a:grpFill/>
            </p:grpSpPr>
            <p:pic>
              <p:nvPicPr>
                <p:cNvPr id="47116" name="Picture 7" descr="Anterior%20Skull%20copy"/>
                <p:cNvPicPr>
                  <a:picLocks noChangeAspect="1" noChangeArrowheads="1"/>
                </p:cNvPicPr>
                <p:nvPr/>
              </p:nvPicPr>
              <p:blipFill>
                <a:blip r:embed="rId4"/>
                <a:srcRect l="8574" t="25551" r="4512" b="48897"/>
                <a:stretch>
                  <a:fillRect/>
                </a:stretch>
              </p:blipFill>
              <p:spPr bwMode="auto">
                <a:xfrm>
                  <a:off x="288" y="862"/>
                  <a:ext cx="2592" cy="1280"/>
                </a:xfrm>
                <a:prstGeom prst="rect">
                  <a:avLst/>
                </a:prstGeom>
                <a:grpFill/>
                <a:ln w="9525">
                  <a:solidFill>
                    <a:srgbClr val="DA1F28"/>
                  </a:solidFill>
                  <a:miter lim="800000"/>
                  <a:headEnd/>
                  <a:tailEnd/>
                </a:ln>
              </p:spPr>
            </p:pic>
            <p:pic>
              <p:nvPicPr>
                <p:cNvPr id="47117" name="Picture 8" descr="105400"/>
                <p:cNvPicPr>
                  <a:picLocks noChangeAspect="1" noChangeArrowheads="1"/>
                </p:cNvPicPr>
                <p:nvPr/>
              </p:nvPicPr>
              <p:blipFill>
                <a:blip r:embed="rId5"/>
                <a:srcRect t="7043" b="42424"/>
                <a:stretch>
                  <a:fillRect/>
                </a:stretch>
              </p:blipFill>
              <p:spPr bwMode="auto">
                <a:xfrm>
                  <a:off x="2832" y="868"/>
                  <a:ext cx="2496" cy="1255"/>
                </a:xfrm>
                <a:prstGeom prst="rect">
                  <a:avLst/>
                </a:prstGeom>
                <a:grpFill/>
                <a:ln w="9525">
                  <a:solidFill>
                    <a:srgbClr val="DA1F28"/>
                  </a:solidFill>
                  <a:miter lim="800000"/>
                  <a:headEnd/>
                  <a:tailEnd/>
                </a:ln>
              </p:spPr>
            </p:pic>
            <p:pic>
              <p:nvPicPr>
                <p:cNvPr id="47118" name="Picture 9" descr="Wink600"/>
                <p:cNvPicPr>
                  <a:picLocks noChangeAspect="1" noChangeArrowheads="1"/>
                </p:cNvPicPr>
                <p:nvPr/>
              </p:nvPicPr>
              <p:blipFill>
                <a:blip r:embed="rId6"/>
                <a:srcRect l="29379" t="24413" r="15459" b="56058"/>
                <a:stretch>
                  <a:fillRect/>
                </a:stretch>
              </p:blipFill>
              <p:spPr bwMode="auto">
                <a:xfrm>
                  <a:off x="2832" y="2112"/>
                  <a:ext cx="2496" cy="1479"/>
                </a:xfrm>
                <a:prstGeom prst="rect">
                  <a:avLst/>
                </a:prstGeom>
                <a:grpFill/>
                <a:ln w="9525">
                  <a:solidFill>
                    <a:srgbClr val="DA1F28"/>
                  </a:solidFill>
                  <a:miter lim="800000"/>
                  <a:headEnd/>
                  <a:tailEnd/>
                </a:ln>
              </p:spPr>
            </p:pic>
          </p:grpSp>
        </p:grpSp>
      </p:grpSp>
      <p:sp>
        <p:nvSpPr>
          <p:cNvPr id="47107" name="Text Box 10"/>
          <p:cNvSpPr txBox="1">
            <a:spLocks noChangeArrowheads="1"/>
          </p:cNvSpPr>
          <p:nvPr/>
        </p:nvSpPr>
        <p:spPr bwMode="auto">
          <a:xfrm>
            <a:off x="685800" y="1309687"/>
            <a:ext cx="3903633" cy="52322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r>
              <a:rPr lang="en-US" sz="2800" b="1" dirty="0">
                <a:latin typeface="Garamond"/>
                <a:cs typeface="Garamond"/>
              </a:rPr>
              <a:t>Biological Anthropology</a:t>
            </a:r>
          </a:p>
        </p:txBody>
      </p:sp>
      <p:sp>
        <p:nvSpPr>
          <p:cNvPr id="47108" name="Text Box 11"/>
          <p:cNvSpPr txBox="1">
            <a:spLocks noChangeArrowheads="1"/>
          </p:cNvSpPr>
          <p:nvPr/>
        </p:nvSpPr>
        <p:spPr bwMode="auto">
          <a:xfrm>
            <a:off x="5410200" y="1309687"/>
            <a:ext cx="2086804" cy="52322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r>
              <a:rPr lang="en-US" sz="2800" b="1" dirty="0">
                <a:latin typeface="Garamond"/>
                <a:cs typeface="Garamond"/>
              </a:rPr>
              <a:t>Archaeology</a:t>
            </a:r>
          </a:p>
        </p:txBody>
      </p:sp>
      <p:sp>
        <p:nvSpPr>
          <p:cNvPr id="47109" name="Text Box 12"/>
          <p:cNvSpPr txBox="1">
            <a:spLocks noChangeArrowheads="1"/>
          </p:cNvSpPr>
          <p:nvPr/>
        </p:nvSpPr>
        <p:spPr bwMode="auto">
          <a:xfrm>
            <a:off x="609600" y="6110287"/>
            <a:ext cx="3601642" cy="52322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r>
              <a:rPr lang="en-US" sz="2800" b="1" dirty="0">
                <a:latin typeface="Garamond"/>
                <a:cs typeface="Garamond"/>
              </a:rPr>
              <a:t>Cultural Anthropology</a:t>
            </a:r>
          </a:p>
        </p:txBody>
      </p:sp>
      <p:sp>
        <p:nvSpPr>
          <p:cNvPr id="47110" name="Text Box 13"/>
          <p:cNvSpPr txBox="1">
            <a:spLocks noChangeArrowheads="1"/>
          </p:cNvSpPr>
          <p:nvPr/>
        </p:nvSpPr>
        <p:spPr bwMode="auto">
          <a:xfrm>
            <a:off x="5775325" y="5827713"/>
            <a:ext cx="184150" cy="366712"/>
          </a:xfrm>
          <a:prstGeom prst="rect">
            <a:avLst/>
          </a:prstGeom>
          <a:noFill/>
          <a:ln w="9525">
            <a:noFill/>
            <a:miter lim="800000"/>
            <a:headEnd/>
            <a:tailEnd/>
          </a:ln>
        </p:spPr>
        <p:txBody>
          <a:bodyPr wrap="none">
            <a:prstTxWarp prst="textNoShape">
              <a:avLst/>
            </a:prstTxWarp>
            <a:spAutoFit/>
          </a:bodyPr>
          <a:lstStyle/>
          <a:p>
            <a:endParaRPr lang="en-US" sz="1800">
              <a:latin typeface="Arial" pitchFamily="-102" charset="0"/>
            </a:endParaRPr>
          </a:p>
        </p:txBody>
      </p:sp>
      <p:sp>
        <p:nvSpPr>
          <p:cNvPr id="47111" name="Text Box 14"/>
          <p:cNvSpPr txBox="1">
            <a:spLocks noChangeArrowheads="1"/>
          </p:cNvSpPr>
          <p:nvPr/>
        </p:nvSpPr>
        <p:spPr bwMode="auto">
          <a:xfrm>
            <a:off x="5486400" y="6186487"/>
            <a:ext cx="1886404" cy="52322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r>
              <a:rPr lang="en-US" sz="2800" b="1">
                <a:latin typeface="Garamond"/>
                <a:cs typeface="Garamond"/>
              </a:rPr>
              <a:t>Linguistics</a:t>
            </a:r>
          </a:p>
        </p:txBody>
      </p:sp>
      <p:sp>
        <p:nvSpPr>
          <p:cNvPr id="16" name="Text Box 10"/>
          <p:cNvSpPr txBox="1">
            <a:spLocks noChangeArrowheads="1"/>
          </p:cNvSpPr>
          <p:nvPr/>
        </p:nvSpPr>
        <p:spPr bwMode="auto">
          <a:xfrm>
            <a:off x="685800" y="411162"/>
            <a:ext cx="7430239" cy="707886"/>
          </a:xfrm>
          <a:prstGeom prst="rect">
            <a:avLst/>
          </a:prstGeom>
          <a:noFill/>
          <a:ln w="9525">
            <a:noFill/>
            <a:miter lim="800000"/>
            <a:headEnd/>
            <a:tailEnd/>
          </a:ln>
        </p:spPr>
        <p:txBody>
          <a:bodyPr wrap="none">
            <a:prstTxWarp prst="textNoShape">
              <a:avLst/>
            </a:prstTxWarp>
            <a:spAutoFit/>
          </a:bodyPr>
          <a:lstStyle/>
          <a:p>
            <a:r>
              <a:rPr lang="en-US" sz="4000" b="1" dirty="0">
                <a:solidFill>
                  <a:schemeClr val="accent2"/>
                </a:solidFill>
                <a:latin typeface="Garamond"/>
                <a:cs typeface="Garamond"/>
              </a:rPr>
              <a:t>The </a:t>
            </a:r>
            <a:r>
              <a:rPr lang="en-US" sz="4000" b="1" dirty="0" smtClean="0">
                <a:solidFill>
                  <a:schemeClr val="accent2"/>
                </a:solidFill>
                <a:latin typeface="Garamond"/>
                <a:cs typeface="Garamond"/>
              </a:rPr>
              <a:t>Four </a:t>
            </a:r>
            <a:r>
              <a:rPr lang="en-US" sz="4000" b="1" dirty="0">
                <a:solidFill>
                  <a:schemeClr val="accent2"/>
                </a:solidFill>
                <a:latin typeface="Garamond"/>
                <a:cs typeface="Garamond"/>
              </a:rPr>
              <a:t>Fields of Anthropology</a:t>
            </a:r>
          </a:p>
        </p:txBody>
      </p:sp>
      <p:sp>
        <p:nvSpPr>
          <p:cNvPr id="17" name="Oval 15"/>
          <p:cNvSpPr>
            <a:spLocks noChangeArrowheads="1"/>
          </p:cNvSpPr>
          <p:nvPr/>
        </p:nvSpPr>
        <p:spPr bwMode="auto">
          <a:xfrm>
            <a:off x="3810000" y="3048000"/>
            <a:ext cx="1676400" cy="1600200"/>
          </a:xfrm>
          <a:prstGeom prst="ellipse">
            <a:avLst/>
          </a:prstGeom>
          <a:solidFill>
            <a:srgbClr val="FF9900"/>
          </a:solidFill>
          <a:ln w="9525">
            <a:solidFill>
              <a:schemeClr val="tx1"/>
            </a:solidFill>
            <a:round/>
            <a:headEnd/>
            <a:tailEnd/>
          </a:ln>
        </p:spPr>
        <p:txBody>
          <a:bodyPr wrap="none" anchor="ctr">
            <a:prstTxWarp prst="textNoShape">
              <a:avLst/>
            </a:prstTxWarp>
          </a:bodyPr>
          <a:lstStyle/>
          <a:p>
            <a:pPr algn="ctr"/>
            <a:r>
              <a:rPr lang="en-US" b="1" dirty="0">
                <a:latin typeface="Garamond"/>
                <a:cs typeface="Garamond"/>
              </a:rPr>
              <a:t>Applied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457200" y="1481328"/>
            <a:ext cx="8229600" cy="4525963"/>
          </a:xfrm>
        </p:spPr>
        <p:txBody>
          <a:bodyPr>
            <a:normAutofit/>
          </a:bodyPr>
          <a:lstStyle/>
          <a:p>
            <a:r>
              <a:rPr lang="en-US" sz="2400" b="1" dirty="0">
                <a:solidFill>
                  <a:schemeClr val="tx2">
                    <a:lumMod val="50000"/>
                  </a:schemeClr>
                </a:solidFill>
                <a:latin typeface="Garamond"/>
                <a:cs typeface="Garamond"/>
              </a:rPr>
              <a:t>Cultural Anthropology </a:t>
            </a:r>
            <a:endParaRPr lang="en-US" sz="2400" dirty="0">
              <a:solidFill>
                <a:schemeClr val="tx2">
                  <a:lumMod val="50000"/>
                </a:schemeClr>
              </a:solidFill>
              <a:latin typeface="Garamond"/>
              <a:cs typeface="Garamond"/>
            </a:endParaRPr>
          </a:p>
          <a:p>
            <a:pPr>
              <a:buFontTx/>
              <a:buNone/>
            </a:pPr>
            <a:r>
              <a:rPr lang="en-US" sz="2400" dirty="0">
                <a:latin typeface="Garamond"/>
                <a:cs typeface="Garamond"/>
              </a:rPr>
              <a:t>Examines cultural diversity of the present </a:t>
            </a:r>
            <a:endParaRPr lang="en-US" sz="2400" dirty="0" smtClean="0">
              <a:latin typeface="Garamond"/>
              <a:cs typeface="Garamond"/>
            </a:endParaRPr>
          </a:p>
          <a:p>
            <a:pPr>
              <a:buFontTx/>
              <a:buNone/>
            </a:pPr>
            <a:r>
              <a:rPr lang="en-US" sz="2400" dirty="0" smtClean="0">
                <a:latin typeface="Garamond"/>
                <a:cs typeface="Garamond"/>
              </a:rPr>
              <a:t>and recent </a:t>
            </a:r>
            <a:r>
              <a:rPr lang="en-US" sz="2400" dirty="0">
                <a:latin typeface="Garamond"/>
                <a:cs typeface="Garamond"/>
              </a:rPr>
              <a:t>past.</a:t>
            </a:r>
          </a:p>
        </p:txBody>
      </p:sp>
      <p:pic>
        <p:nvPicPr>
          <p:cNvPr id="6" name="Picture 5" descr="margaret-mead.jpg"/>
          <p:cNvPicPr>
            <a:picLocks noChangeAspect="1"/>
          </p:cNvPicPr>
          <p:nvPr/>
        </p:nvPicPr>
        <p:blipFill>
          <a:blip r:embed="rId3" cstate="print"/>
          <a:stretch>
            <a:fillRect/>
          </a:stretch>
        </p:blipFill>
        <p:spPr>
          <a:xfrm>
            <a:off x="381000" y="3505200"/>
            <a:ext cx="4337050" cy="2933620"/>
          </a:xfrm>
          <a:prstGeom prst="rect">
            <a:avLst/>
          </a:prstGeom>
        </p:spPr>
      </p:pic>
      <p:pic>
        <p:nvPicPr>
          <p:cNvPr id="44037" name="Picture 5" descr="http://www.uni-mainz.de/Organisationen/SORC/images/researchers/shauna.png"/>
          <p:cNvPicPr>
            <a:picLocks noChangeAspect="1" noChangeArrowheads="1"/>
          </p:cNvPicPr>
          <p:nvPr/>
        </p:nvPicPr>
        <p:blipFill>
          <a:blip r:embed="rId4" cstate="print"/>
          <a:srcRect/>
          <a:stretch>
            <a:fillRect/>
          </a:stretch>
        </p:blipFill>
        <p:spPr bwMode="auto">
          <a:xfrm>
            <a:off x="4953000" y="3505200"/>
            <a:ext cx="3810000" cy="2952750"/>
          </a:xfrm>
          <a:prstGeom prst="rect">
            <a:avLst/>
          </a:prstGeom>
          <a:noFill/>
        </p:spPr>
      </p:pic>
      <p:sp>
        <p:nvSpPr>
          <p:cNvPr id="8" name="Rectangle 2"/>
          <p:cNvSpPr>
            <a:spLocks noGrp="1" noChangeArrowheads="1"/>
          </p:cNvSpPr>
          <p:nvPr>
            <p:ph type="title"/>
          </p:nvPr>
        </p:nvSpPr>
        <p:spPr>
          <a:xfrm>
            <a:off x="457200" y="253536"/>
            <a:ext cx="8229600" cy="813264"/>
          </a:xfrm>
        </p:spPr>
        <p:txBody>
          <a:bodyPr>
            <a:normAutofit/>
          </a:bodyPr>
          <a:lstStyle/>
          <a:p>
            <a:r>
              <a:rPr lang="en-US" sz="4000" b="1" dirty="0">
                <a:solidFill>
                  <a:srgbClr val="CC3300"/>
                </a:solidFill>
                <a:latin typeface="Garamond"/>
                <a:cs typeface="Garamond"/>
              </a:rPr>
              <a:t>The Subdisciplines of Anthropology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a:xfrm>
            <a:off x="457200" y="1295400"/>
            <a:ext cx="8001000" cy="3352800"/>
          </a:xfrm>
        </p:spPr>
        <p:txBody>
          <a:bodyPr>
            <a:normAutofit fontScale="92500" lnSpcReduction="20000"/>
          </a:bodyPr>
          <a:lstStyle/>
          <a:p>
            <a:pPr algn="ctr">
              <a:buFontTx/>
              <a:buNone/>
            </a:pPr>
            <a:r>
              <a:rPr lang="en-US" sz="2400" b="1" dirty="0">
                <a:solidFill>
                  <a:schemeClr val="tx2">
                    <a:lumMod val="50000"/>
                  </a:schemeClr>
                </a:solidFill>
                <a:latin typeface="Garamond"/>
                <a:cs typeface="Garamond"/>
              </a:rPr>
              <a:t>Cultural </a:t>
            </a:r>
            <a:r>
              <a:rPr lang="en-US" sz="2400" b="1" dirty="0" smtClean="0">
                <a:solidFill>
                  <a:schemeClr val="tx2">
                    <a:lumMod val="50000"/>
                  </a:schemeClr>
                </a:solidFill>
                <a:latin typeface="Garamond"/>
                <a:cs typeface="Garamond"/>
              </a:rPr>
              <a:t>Anthropology</a:t>
            </a:r>
            <a:endParaRPr lang="en-US" sz="2400" b="1" dirty="0">
              <a:solidFill>
                <a:schemeClr val="tx2">
                  <a:lumMod val="50000"/>
                </a:schemeClr>
              </a:solidFill>
              <a:latin typeface="Garamond"/>
              <a:cs typeface="Garamond"/>
            </a:endParaRPr>
          </a:p>
          <a:p>
            <a:r>
              <a:rPr lang="en-US" sz="2400" b="1" dirty="0" smtClean="0">
                <a:solidFill>
                  <a:schemeClr val="accent1"/>
                </a:solidFill>
                <a:latin typeface="Garamond"/>
                <a:cs typeface="Garamond"/>
              </a:rPr>
              <a:t>Ethnography</a:t>
            </a:r>
          </a:p>
          <a:p>
            <a:pPr>
              <a:buFontTx/>
              <a:buChar char="-"/>
            </a:pPr>
            <a:r>
              <a:rPr lang="en-US" sz="2400" b="1" dirty="0" smtClean="0">
                <a:latin typeface="Garamond"/>
                <a:cs typeface="Garamond"/>
              </a:rPr>
              <a:t>Fieldwork in a </a:t>
            </a:r>
            <a:r>
              <a:rPr lang="en-US" sz="2400" b="1" dirty="0" smtClean="0">
                <a:solidFill>
                  <a:srgbClr val="FFFF00"/>
                </a:solidFill>
                <a:latin typeface="Garamond"/>
                <a:cs typeface="Garamond"/>
              </a:rPr>
              <a:t>particular culture</a:t>
            </a:r>
          </a:p>
          <a:p>
            <a:pPr>
              <a:buFontTx/>
              <a:buChar char="-"/>
            </a:pPr>
            <a:r>
              <a:rPr lang="en-US" sz="2400" b="1" dirty="0" smtClean="0">
                <a:latin typeface="Garamond"/>
                <a:cs typeface="Garamond"/>
              </a:rPr>
              <a:t>Account of a </a:t>
            </a:r>
            <a:r>
              <a:rPr lang="en-US" sz="2400" b="1" dirty="0" smtClean="0">
                <a:solidFill>
                  <a:srgbClr val="FFFF00"/>
                </a:solidFill>
                <a:latin typeface="Garamond"/>
                <a:cs typeface="Garamond"/>
              </a:rPr>
              <a:t>specific community, society, culture</a:t>
            </a:r>
            <a:endParaRPr lang="en-US" sz="2400" b="1" dirty="0" smtClean="0">
              <a:latin typeface="Garamond"/>
              <a:cs typeface="Garamond"/>
            </a:endParaRPr>
          </a:p>
          <a:p>
            <a:pPr>
              <a:buNone/>
            </a:pPr>
            <a:endParaRPr lang="en-US" sz="2400" b="1" dirty="0">
              <a:latin typeface="Garamond"/>
              <a:cs typeface="Garamond"/>
            </a:endParaRPr>
          </a:p>
          <a:p>
            <a:r>
              <a:rPr lang="en-US" sz="2400" b="1" dirty="0" smtClean="0">
                <a:solidFill>
                  <a:schemeClr val="accent1"/>
                </a:solidFill>
                <a:latin typeface="Garamond"/>
                <a:cs typeface="Garamond"/>
              </a:rPr>
              <a:t>Ethnology</a:t>
            </a:r>
          </a:p>
          <a:p>
            <a:pPr>
              <a:buFontTx/>
              <a:buChar char="-"/>
            </a:pPr>
            <a:r>
              <a:rPr lang="en-US" sz="2400" b="1" dirty="0" smtClean="0">
                <a:latin typeface="Garamond"/>
                <a:cs typeface="Garamond"/>
              </a:rPr>
              <a:t>Examines, interprets, analyzes </a:t>
            </a:r>
            <a:r>
              <a:rPr lang="en-US" sz="2400" b="1" dirty="0" smtClean="0">
                <a:solidFill>
                  <a:srgbClr val="FFFF00"/>
                </a:solidFill>
                <a:latin typeface="Garamond"/>
                <a:cs typeface="Garamond"/>
              </a:rPr>
              <a:t>results of ethnography</a:t>
            </a:r>
          </a:p>
          <a:p>
            <a:pPr>
              <a:buFontTx/>
              <a:buChar char="-"/>
            </a:pPr>
            <a:r>
              <a:rPr lang="en-US" sz="2400" b="1" dirty="0" smtClean="0">
                <a:latin typeface="Garamond"/>
                <a:cs typeface="Garamond"/>
              </a:rPr>
              <a:t>Uses ethnographic data to </a:t>
            </a:r>
            <a:r>
              <a:rPr lang="en-US" sz="2400" b="1" dirty="0" smtClean="0">
                <a:solidFill>
                  <a:srgbClr val="FFFF00"/>
                </a:solidFill>
                <a:latin typeface="Garamond"/>
                <a:cs typeface="Garamond"/>
              </a:rPr>
              <a:t>compare/ contrast/ make generalizations about society and culture</a:t>
            </a:r>
          </a:p>
          <a:p>
            <a:pPr>
              <a:buFontTx/>
              <a:buChar char="-"/>
            </a:pPr>
            <a:r>
              <a:rPr lang="en-US" sz="2400" b="1" dirty="0" smtClean="0">
                <a:latin typeface="Garamond"/>
                <a:cs typeface="Garamond"/>
              </a:rPr>
              <a:t>Uses data </a:t>
            </a:r>
            <a:r>
              <a:rPr lang="en-US" sz="2400" b="1" dirty="0" smtClean="0">
                <a:solidFill>
                  <a:srgbClr val="FFFF00"/>
                </a:solidFill>
                <a:latin typeface="Garamond"/>
                <a:cs typeface="Garamond"/>
              </a:rPr>
              <a:t>from other subfields (e.g., archaeology)</a:t>
            </a:r>
            <a:endParaRPr lang="en-US" sz="2400" b="1" dirty="0" smtClean="0">
              <a:latin typeface="Garamond"/>
              <a:cs typeface="Garamond"/>
            </a:endParaRPr>
          </a:p>
          <a:p>
            <a:pPr>
              <a:buNone/>
            </a:pPr>
            <a:endParaRPr lang="en-US" sz="2400" b="1" dirty="0">
              <a:latin typeface="Garamond"/>
              <a:cs typeface="Garamond"/>
            </a:endParaRPr>
          </a:p>
        </p:txBody>
      </p:sp>
      <p:sp>
        <p:nvSpPr>
          <p:cNvPr id="90114" name="Rectangle 2"/>
          <p:cNvSpPr>
            <a:spLocks noGrp="1" noChangeArrowheads="1"/>
          </p:cNvSpPr>
          <p:nvPr>
            <p:ph type="title"/>
          </p:nvPr>
        </p:nvSpPr>
        <p:spPr>
          <a:xfrm>
            <a:off x="457200" y="329736"/>
            <a:ext cx="8229600" cy="813264"/>
          </a:xfrm>
        </p:spPr>
        <p:txBody>
          <a:bodyPr>
            <a:normAutofit/>
          </a:bodyPr>
          <a:lstStyle/>
          <a:p>
            <a:r>
              <a:rPr lang="en-US" sz="4000" b="1" dirty="0">
                <a:solidFill>
                  <a:srgbClr val="CC3300"/>
                </a:solidFill>
                <a:latin typeface="Garamond"/>
                <a:cs typeface="Garamond"/>
              </a:rPr>
              <a:t>The Subdisciplines of Anthropology</a:t>
            </a:r>
          </a:p>
        </p:txBody>
      </p:sp>
      <p:pic>
        <p:nvPicPr>
          <p:cNvPr id="90116" name="Picture 4" descr="mead_arapesh"/>
          <p:cNvPicPr>
            <a:picLocks noChangeAspect="1" noChangeArrowheads="1"/>
          </p:cNvPicPr>
          <p:nvPr/>
        </p:nvPicPr>
        <p:blipFill>
          <a:blip r:embed="rId3" cstate="print"/>
          <a:srcRect/>
          <a:stretch>
            <a:fillRect/>
          </a:stretch>
        </p:blipFill>
        <p:spPr bwMode="auto">
          <a:xfrm>
            <a:off x="7239000" y="1066800"/>
            <a:ext cx="1714527" cy="1371814"/>
          </a:xfrm>
          <a:prstGeom prst="rect">
            <a:avLst/>
          </a:prstGeom>
          <a:noFill/>
        </p:spPr>
      </p:pic>
      <p:graphicFrame>
        <p:nvGraphicFramePr>
          <p:cNvPr id="5" name="Table 4"/>
          <p:cNvGraphicFramePr>
            <a:graphicFrameLocks noGrp="1"/>
          </p:cNvGraphicFramePr>
          <p:nvPr>
            <p:extLst>
              <p:ext uri="{D42A27DB-BD31-4B8C-83A1-F6EECF244321}">
                <p14:modId xmlns:p14="http://schemas.microsoft.com/office/powerpoint/2010/main" val="141068086"/>
              </p:ext>
            </p:extLst>
          </p:nvPr>
        </p:nvGraphicFramePr>
        <p:xfrm>
          <a:off x="990600" y="4792014"/>
          <a:ext cx="7162800" cy="1937468"/>
        </p:xfrm>
        <a:graphic>
          <a:graphicData uri="http://schemas.openxmlformats.org/drawingml/2006/table">
            <a:tbl>
              <a:tblPr firstRow="1" bandRow="1">
                <a:tableStyleId>{5C22544A-7EE6-4342-B048-85BDC9FD1C3A}</a:tableStyleId>
              </a:tblPr>
              <a:tblGrid>
                <a:gridCol w="3581400"/>
                <a:gridCol w="3581400"/>
              </a:tblGrid>
              <a:tr h="339587">
                <a:tc gridSpan="2">
                  <a:txBody>
                    <a:bodyPr/>
                    <a:lstStyle/>
                    <a:p>
                      <a:r>
                        <a:rPr lang="en-US" sz="1600" dirty="0" smtClean="0"/>
                        <a:t>Ethnography &amp; Ethnology – Two Dimensions of Cultural Anthropology</a:t>
                      </a:r>
                      <a:endParaRPr lang="en-US" sz="1600" dirty="0"/>
                    </a:p>
                  </a:txBody>
                  <a:tcPr/>
                </a:tc>
                <a:tc hMerge="1">
                  <a:txBody>
                    <a:bodyPr/>
                    <a:lstStyle/>
                    <a:p>
                      <a:endParaRPr lang="en-US" dirty="0"/>
                    </a:p>
                  </a:txBody>
                  <a:tcPr/>
                </a:tc>
              </a:tr>
              <a:tr h="339587">
                <a:tc>
                  <a:txBody>
                    <a:bodyPr/>
                    <a:lstStyle/>
                    <a:p>
                      <a:pPr algn="ctr"/>
                      <a:r>
                        <a:rPr lang="en-US" sz="1600" b="1" dirty="0" smtClean="0"/>
                        <a:t>Ethnography</a:t>
                      </a:r>
                      <a:endParaRPr lang="en-US" sz="1600" b="1" dirty="0"/>
                    </a:p>
                  </a:txBody>
                  <a:tcPr/>
                </a:tc>
                <a:tc>
                  <a:txBody>
                    <a:bodyPr/>
                    <a:lstStyle/>
                    <a:p>
                      <a:pPr algn="ctr"/>
                      <a:r>
                        <a:rPr lang="en-US" sz="1600" b="1" dirty="0" smtClean="0"/>
                        <a:t>Ethnology</a:t>
                      </a:r>
                      <a:endParaRPr lang="en-US" sz="1600" b="1" dirty="0"/>
                    </a:p>
                  </a:txBody>
                  <a:tcPr/>
                </a:tc>
              </a:tr>
              <a:tr h="516172">
                <a:tc>
                  <a:txBody>
                    <a:bodyPr/>
                    <a:lstStyle/>
                    <a:p>
                      <a:r>
                        <a:rPr lang="en-US" sz="1600" dirty="0" smtClean="0"/>
                        <a:t>Requires fieldwork to collect data</a:t>
                      </a:r>
                      <a:endParaRPr lang="en-US" sz="1600" dirty="0"/>
                    </a:p>
                  </a:txBody>
                  <a:tcPr/>
                </a:tc>
                <a:tc>
                  <a:txBody>
                    <a:bodyPr/>
                    <a:lstStyle/>
                    <a:p>
                      <a:r>
                        <a:rPr lang="en-US" sz="1600" dirty="0" smtClean="0"/>
                        <a:t>Uses data collected by a series of researchers</a:t>
                      </a:r>
                      <a:endParaRPr lang="en-US" sz="1600" dirty="0"/>
                    </a:p>
                  </a:txBody>
                  <a:tcPr/>
                </a:tc>
              </a:tr>
              <a:tr h="339587">
                <a:tc>
                  <a:txBody>
                    <a:bodyPr/>
                    <a:lstStyle/>
                    <a:p>
                      <a:r>
                        <a:rPr lang="en-US" sz="1600" dirty="0" smtClean="0"/>
                        <a:t>Often descriptive</a:t>
                      </a:r>
                      <a:endParaRPr lang="en-US" sz="1600" dirty="0"/>
                    </a:p>
                  </a:txBody>
                  <a:tcPr/>
                </a:tc>
                <a:tc>
                  <a:txBody>
                    <a:bodyPr/>
                    <a:lstStyle/>
                    <a:p>
                      <a:r>
                        <a:rPr lang="en-US" sz="1600" dirty="0" smtClean="0"/>
                        <a:t>Usually synthetic</a:t>
                      </a:r>
                    </a:p>
                  </a:txBody>
                  <a:tcPr/>
                </a:tc>
              </a:tr>
              <a:tr h="339587">
                <a:tc>
                  <a:txBody>
                    <a:bodyPr/>
                    <a:lstStyle/>
                    <a:p>
                      <a:r>
                        <a:rPr lang="en-US" sz="1600" dirty="0" smtClean="0"/>
                        <a:t>Group/community specific</a:t>
                      </a:r>
                      <a:endParaRPr lang="en-US" sz="1600" dirty="0"/>
                    </a:p>
                  </a:txBody>
                  <a:tcPr/>
                </a:tc>
                <a:tc>
                  <a:txBody>
                    <a:bodyPr/>
                    <a:lstStyle/>
                    <a:p>
                      <a:r>
                        <a:rPr lang="en-US" sz="1600" dirty="0" smtClean="0"/>
                        <a:t>Comparative/cross-cultural</a:t>
                      </a:r>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457200" y="1371600"/>
            <a:ext cx="8229600" cy="4526280"/>
          </a:xfrm>
        </p:spPr>
        <p:txBody>
          <a:bodyPr>
            <a:normAutofit/>
          </a:bodyPr>
          <a:lstStyle/>
          <a:p>
            <a:r>
              <a:rPr lang="en-US" sz="2400" b="1" dirty="0">
                <a:solidFill>
                  <a:schemeClr val="tx2">
                    <a:lumMod val="50000"/>
                  </a:schemeClr>
                </a:solidFill>
                <a:latin typeface="Garamond"/>
                <a:cs typeface="Garamond"/>
              </a:rPr>
              <a:t>Archaeology</a:t>
            </a:r>
          </a:p>
          <a:p>
            <a:pPr>
              <a:buFontTx/>
              <a:buNone/>
            </a:pPr>
            <a:r>
              <a:rPr lang="en-US" sz="2400" dirty="0">
                <a:latin typeface="Garamond"/>
                <a:cs typeface="Garamond"/>
              </a:rPr>
              <a:t>Investigates how people lived in the past</a:t>
            </a:r>
            <a:r>
              <a:rPr lang="en-US" sz="2400" dirty="0" smtClean="0">
                <a:latin typeface="Garamond"/>
                <a:cs typeface="Garamond"/>
              </a:rPr>
              <a:t> based on </a:t>
            </a:r>
            <a:r>
              <a:rPr lang="en-US" sz="2400" dirty="0">
                <a:latin typeface="Garamond"/>
                <a:cs typeface="Garamond"/>
              </a:rPr>
              <a:t>their material remains. </a:t>
            </a:r>
          </a:p>
        </p:txBody>
      </p:sp>
      <p:pic>
        <p:nvPicPr>
          <p:cNvPr id="9" name="Picture 8" descr="DSC_1655.JPG"/>
          <p:cNvPicPr>
            <a:picLocks noChangeAspect="1"/>
          </p:cNvPicPr>
          <p:nvPr/>
        </p:nvPicPr>
        <p:blipFill>
          <a:blip r:embed="rId3" cstate="print"/>
          <a:srcRect/>
          <a:stretch>
            <a:fillRect/>
          </a:stretch>
        </p:blipFill>
        <p:spPr bwMode="auto">
          <a:xfrm>
            <a:off x="685800" y="3733800"/>
            <a:ext cx="3733800" cy="2482850"/>
          </a:xfrm>
          <a:prstGeom prst="rect">
            <a:avLst/>
          </a:prstGeom>
          <a:ln>
            <a:noFill/>
          </a:ln>
          <a:effectLst>
            <a:softEdge rad="112500"/>
          </a:effectLst>
        </p:spPr>
      </p:pic>
      <p:pic>
        <p:nvPicPr>
          <p:cNvPr id="10" name="Picture 9" descr="DSC_1296.JPG"/>
          <p:cNvPicPr>
            <a:picLocks noChangeAspect="1"/>
          </p:cNvPicPr>
          <p:nvPr/>
        </p:nvPicPr>
        <p:blipFill>
          <a:blip r:embed="rId4" cstate="print"/>
          <a:srcRect/>
          <a:stretch>
            <a:fillRect/>
          </a:stretch>
        </p:blipFill>
        <p:spPr bwMode="auto">
          <a:xfrm>
            <a:off x="4953000" y="3733800"/>
            <a:ext cx="3655715" cy="2430462"/>
          </a:xfrm>
          <a:prstGeom prst="rect">
            <a:avLst/>
          </a:prstGeom>
          <a:ln>
            <a:noFill/>
          </a:ln>
          <a:effectLst>
            <a:softEdge rad="112500"/>
          </a:effectLst>
        </p:spPr>
      </p:pic>
      <p:sp>
        <p:nvSpPr>
          <p:cNvPr id="8" name="Rectangle 2"/>
          <p:cNvSpPr>
            <a:spLocks noGrp="1" noChangeArrowheads="1"/>
          </p:cNvSpPr>
          <p:nvPr>
            <p:ph type="title"/>
          </p:nvPr>
        </p:nvSpPr>
        <p:spPr>
          <a:xfrm>
            <a:off x="457200" y="329736"/>
            <a:ext cx="8229600" cy="813264"/>
          </a:xfrm>
        </p:spPr>
        <p:txBody>
          <a:bodyPr>
            <a:normAutofit/>
          </a:bodyPr>
          <a:lstStyle/>
          <a:p>
            <a:r>
              <a:rPr lang="en-US" sz="4000" b="1" dirty="0">
                <a:solidFill>
                  <a:srgbClr val="CC3300"/>
                </a:solidFill>
                <a:latin typeface="Garamond"/>
                <a:cs typeface="Garamond"/>
              </a:rPr>
              <a:t>The Subdisciplines of Anthropology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457200" y="1219200"/>
            <a:ext cx="8305800" cy="5562600"/>
          </a:xfrm>
        </p:spPr>
        <p:txBody>
          <a:bodyPr wrap="square">
            <a:normAutofit/>
          </a:bodyPr>
          <a:lstStyle/>
          <a:p>
            <a:pPr algn="ctr">
              <a:lnSpc>
                <a:spcPct val="80000"/>
              </a:lnSpc>
              <a:buFontTx/>
              <a:buNone/>
            </a:pPr>
            <a:r>
              <a:rPr lang="en-US" sz="2400" b="1" dirty="0">
                <a:solidFill>
                  <a:schemeClr val="tx2">
                    <a:lumMod val="50000"/>
                  </a:schemeClr>
                </a:solidFill>
                <a:latin typeface="Garamond"/>
                <a:cs typeface="Garamond"/>
              </a:rPr>
              <a:t>Archaeological </a:t>
            </a:r>
            <a:r>
              <a:rPr lang="en-US" sz="2400" b="1" dirty="0" smtClean="0">
                <a:solidFill>
                  <a:schemeClr val="tx2">
                    <a:lumMod val="50000"/>
                  </a:schemeClr>
                </a:solidFill>
                <a:latin typeface="Garamond"/>
                <a:cs typeface="Garamond"/>
              </a:rPr>
              <a:t>Anthropology</a:t>
            </a:r>
          </a:p>
          <a:p>
            <a:pPr>
              <a:lnSpc>
                <a:spcPct val="80000"/>
              </a:lnSpc>
              <a:buNone/>
            </a:pPr>
            <a:endParaRPr lang="en-US" sz="2400" b="1" dirty="0" smtClean="0">
              <a:latin typeface="Garamond"/>
              <a:cs typeface="Garamond"/>
            </a:endParaRPr>
          </a:p>
          <a:p>
            <a:pPr>
              <a:lnSpc>
                <a:spcPct val="80000"/>
              </a:lnSpc>
            </a:pPr>
            <a:r>
              <a:rPr lang="en-US" sz="2400" b="1" dirty="0" smtClean="0">
                <a:latin typeface="Garamond"/>
                <a:cs typeface="Garamond"/>
              </a:rPr>
              <a:t>A cultural anthropology </a:t>
            </a:r>
            <a:r>
              <a:rPr lang="en-US" sz="2400" b="1" dirty="0" smtClean="0">
                <a:latin typeface="Garamond"/>
                <a:cs typeface="Garamond"/>
              </a:rPr>
              <a:t>of </a:t>
            </a:r>
            <a:r>
              <a:rPr lang="en-US" sz="2400" b="1" dirty="0" smtClean="0">
                <a:latin typeface="Garamond"/>
                <a:cs typeface="Garamond"/>
              </a:rPr>
              <a:t>the human </a:t>
            </a:r>
            <a:r>
              <a:rPr lang="en-US" sz="2400" b="1" dirty="0" smtClean="0">
                <a:latin typeface="Garamond"/>
                <a:cs typeface="Garamond"/>
              </a:rPr>
              <a:t>past (most, but not </a:t>
            </a:r>
            <a:r>
              <a:rPr lang="en-US" sz="2400" b="1" i="1" dirty="0" smtClean="0">
                <a:latin typeface="Garamond"/>
                <a:cs typeface="Garamond"/>
              </a:rPr>
              <a:t>all</a:t>
            </a:r>
            <a:r>
              <a:rPr lang="en-US" sz="2400" b="1" dirty="0" smtClean="0">
                <a:latin typeface="Garamond"/>
                <a:cs typeface="Garamond"/>
              </a:rPr>
              <a:t> of the time) </a:t>
            </a:r>
            <a:r>
              <a:rPr lang="en-US" sz="2400" b="1" dirty="0" smtClean="0">
                <a:latin typeface="Garamond"/>
                <a:cs typeface="Garamond"/>
              </a:rPr>
              <a:t>involving </a:t>
            </a:r>
            <a:r>
              <a:rPr lang="en-US" sz="2400" b="1" i="1" u="sng" dirty="0" smtClean="0">
                <a:latin typeface="Garamond"/>
                <a:cs typeface="Garamond"/>
              </a:rPr>
              <a:t>the analysis of material remains left behind.</a:t>
            </a:r>
          </a:p>
          <a:p>
            <a:pPr>
              <a:lnSpc>
                <a:spcPct val="80000"/>
              </a:lnSpc>
            </a:pPr>
            <a:endParaRPr lang="en-US" sz="2400" b="1" dirty="0" smtClean="0">
              <a:latin typeface="Garamond"/>
              <a:cs typeface="Garamond"/>
            </a:endParaRPr>
          </a:p>
          <a:p>
            <a:pPr>
              <a:lnSpc>
                <a:spcPct val="80000"/>
              </a:lnSpc>
            </a:pPr>
            <a:r>
              <a:rPr lang="en-US" sz="2400" b="1" dirty="0" smtClean="0">
                <a:latin typeface="Garamond"/>
                <a:cs typeface="Garamond"/>
              </a:rPr>
              <a:t>4 main types of material </a:t>
            </a:r>
            <a:r>
              <a:rPr lang="en-US" sz="2400" b="1" dirty="0" smtClean="0">
                <a:latin typeface="Garamond"/>
                <a:cs typeface="Garamond"/>
              </a:rPr>
              <a:t>remains:</a:t>
            </a:r>
            <a:endParaRPr lang="en-US" sz="2400" b="1" dirty="0" smtClean="0">
              <a:latin typeface="Garamond"/>
              <a:cs typeface="Garamond"/>
            </a:endParaRPr>
          </a:p>
          <a:p>
            <a:pPr lvl="1">
              <a:lnSpc>
                <a:spcPct val="80000"/>
              </a:lnSpc>
            </a:pPr>
            <a:r>
              <a:rPr lang="en-US" sz="2400" b="1" dirty="0" smtClean="0">
                <a:solidFill>
                  <a:schemeClr val="accent1"/>
                </a:solidFill>
                <a:latin typeface="Garamond"/>
                <a:cs typeface="Garamond"/>
              </a:rPr>
              <a:t>Artifacts</a:t>
            </a:r>
          </a:p>
          <a:p>
            <a:pPr lvl="1">
              <a:lnSpc>
                <a:spcPct val="80000"/>
              </a:lnSpc>
            </a:pPr>
            <a:r>
              <a:rPr lang="en-US" sz="2400" b="1" dirty="0" smtClean="0">
                <a:solidFill>
                  <a:schemeClr val="accent1"/>
                </a:solidFill>
                <a:latin typeface="Garamond"/>
                <a:cs typeface="Garamond"/>
              </a:rPr>
              <a:t>Ecofacts</a:t>
            </a:r>
          </a:p>
          <a:p>
            <a:pPr lvl="1">
              <a:lnSpc>
                <a:spcPct val="80000"/>
              </a:lnSpc>
            </a:pPr>
            <a:r>
              <a:rPr lang="en-US" sz="2400" b="1" dirty="0" smtClean="0">
                <a:solidFill>
                  <a:schemeClr val="accent1"/>
                </a:solidFill>
                <a:latin typeface="Garamond"/>
                <a:cs typeface="Garamond"/>
              </a:rPr>
              <a:t>Features</a:t>
            </a:r>
          </a:p>
          <a:p>
            <a:pPr lvl="1">
              <a:lnSpc>
                <a:spcPct val="80000"/>
              </a:lnSpc>
            </a:pPr>
            <a:r>
              <a:rPr lang="en-US" sz="2400" b="1" dirty="0" smtClean="0">
                <a:solidFill>
                  <a:schemeClr val="accent1"/>
                </a:solidFill>
                <a:latin typeface="Garamond"/>
                <a:cs typeface="Garamond"/>
              </a:rPr>
              <a:t>Sites</a:t>
            </a:r>
          </a:p>
          <a:p>
            <a:pPr>
              <a:lnSpc>
                <a:spcPct val="80000"/>
              </a:lnSpc>
            </a:pPr>
            <a:endParaRPr lang="en-US" sz="2400" b="1" dirty="0">
              <a:latin typeface="Garamond"/>
              <a:cs typeface="Garamond"/>
            </a:endParaRPr>
          </a:p>
        </p:txBody>
      </p:sp>
      <p:sp>
        <p:nvSpPr>
          <p:cNvPr id="97282" name="Rectangle 2"/>
          <p:cNvSpPr>
            <a:spLocks noGrp="1" noChangeArrowheads="1"/>
          </p:cNvSpPr>
          <p:nvPr>
            <p:ph type="title"/>
          </p:nvPr>
        </p:nvSpPr>
        <p:spPr>
          <a:xfrm>
            <a:off x="457200" y="381000"/>
            <a:ext cx="8229600" cy="710736"/>
          </a:xfrm>
        </p:spPr>
        <p:txBody>
          <a:bodyPr>
            <a:normAutofit/>
          </a:bodyPr>
          <a:lstStyle/>
          <a:p>
            <a:r>
              <a:rPr lang="en-US" sz="4000" b="1" dirty="0">
                <a:solidFill>
                  <a:srgbClr val="CC3300"/>
                </a:solidFill>
                <a:latin typeface="Garamond"/>
                <a:cs typeface="Garamond"/>
              </a:rPr>
              <a:t>The Subdisciplines of Anthropology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b="1" dirty="0" smtClean="0">
                <a:solidFill>
                  <a:srgbClr val="FFFF00"/>
                </a:solidFill>
                <a:latin typeface="Times New Roman" pitchFamily="18" charset="0"/>
              </a:rPr>
              <a:t>Artifacts</a:t>
            </a:r>
          </a:p>
        </p:txBody>
      </p:sp>
      <p:pic>
        <p:nvPicPr>
          <p:cNvPr id="6147" name="Picture 5" descr="el-amarna-letters"/>
          <p:cNvPicPr>
            <a:picLocks noChangeAspect="1" noChangeArrowheads="1"/>
          </p:cNvPicPr>
          <p:nvPr/>
        </p:nvPicPr>
        <p:blipFill>
          <a:blip r:embed="rId3" cstate="print"/>
          <a:srcRect b="4167"/>
          <a:stretch>
            <a:fillRect/>
          </a:stretch>
        </p:blipFill>
        <p:spPr bwMode="auto">
          <a:xfrm>
            <a:off x="0" y="0"/>
            <a:ext cx="1811338" cy="2562225"/>
          </a:xfrm>
          <a:prstGeom prst="rect">
            <a:avLst/>
          </a:prstGeom>
          <a:noFill/>
          <a:ln w="9525">
            <a:noFill/>
            <a:miter lim="800000"/>
            <a:headEnd/>
            <a:tailEnd/>
          </a:ln>
        </p:spPr>
      </p:pic>
      <p:pic>
        <p:nvPicPr>
          <p:cNvPr id="6148" name="Picture 9" descr="Aiani_mattP_knt.jpg"/>
          <p:cNvPicPr>
            <a:picLocks noChangeAspect="1"/>
          </p:cNvPicPr>
          <p:nvPr/>
        </p:nvPicPr>
        <p:blipFill>
          <a:blip r:embed="rId4" cstate="print"/>
          <a:srcRect/>
          <a:stretch>
            <a:fillRect/>
          </a:stretch>
        </p:blipFill>
        <p:spPr bwMode="auto">
          <a:xfrm>
            <a:off x="6480175" y="2058988"/>
            <a:ext cx="2663825" cy="1833562"/>
          </a:xfrm>
          <a:prstGeom prst="rect">
            <a:avLst/>
          </a:prstGeom>
          <a:noFill/>
          <a:ln w="9525">
            <a:noFill/>
            <a:miter lim="800000"/>
            <a:headEnd/>
            <a:tailEnd/>
          </a:ln>
        </p:spPr>
      </p:pic>
      <p:pic>
        <p:nvPicPr>
          <p:cNvPr id="6149" name="Picture 11" descr="Eggarakto.jpg"/>
          <p:cNvPicPr>
            <a:picLocks noChangeAspect="1"/>
          </p:cNvPicPr>
          <p:nvPr/>
        </p:nvPicPr>
        <p:blipFill>
          <a:blip r:embed="rId5" cstate="print"/>
          <a:srcRect/>
          <a:stretch>
            <a:fillRect/>
          </a:stretch>
        </p:blipFill>
        <p:spPr bwMode="auto">
          <a:xfrm>
            <a:off x="6926263" y="3843338"/>
            <a:ext cx="2217737" cy="3014662"/>
          </a:xfrm>
          <a:prstGeom prst="rect">
            <a:avLst/>
          </a:prstGeom>
          <a:noFill/>
          <a:ln w="9525">
            <a:noFill/>
            <a:miter lim="800000"/>
            <a:headEnd/>
            <a:tailEnd/>
          </a:ln>
        </p:spPr>
      </p:pic>
      <p:pic>
        <p:nvPicPr>
          <p:cNvPr id="6151" name="Picture 13" descr="KE1386.jpg"/>
          <p:cNvPicPr>
            <a:picLocks noChangeAspect="1"/>
          </p:cNvPicPr>
          <p:nvPr/>
        </p:nvPicPr>
        <p:blipFill>
          <a:blip r:embed="rId6" cstate="print"/>
          <a:srcRect/>
          <a:stretch>
            <a:fillRect/>
          </a:stretch>
        </p:blipFill>
        <p:spPr bwMode="auto">
          <a:xfrm>
            <a:off x="0" y="3886200"/>
            <a:ext cx="2438400" cy="1560513"/>
          </a:xfrm>
          <a:prstGeom prst="rect">
            <a:avLst/>
          </a:prstGeom>
          <a:noFill/>
          <a:ln w="9525">
            <a:noFill/>
            <a:miter lim="800000"/>
            <a:headEnd/>
            <a:tailEnd/>
          </a:ln>
        </p:spPr>
      </p:pic>
      <p:pic>
        <p:nvPicPr>
          <p:cNvPr id="6152" name="Picture 14" descr="KE862.jpg"/>
          <p:cNvPicPr>
            <a:picLocks noChangeAspect="1"/>
          </p:cNvPicPr>
          <p:nvPr/>
        </p:nvPicPr>
        <p:blipFill>
          <a:blip r:embed="rId7" cstate="print"/>
          <a:srcRect/>
          <a:stretch>
            <a:fillRect/>
          </a:stretch>
        </p:blipFill>
        <p:spPr bwMode="auto">
          <a:xfrm>
            <a:off x="0" y="5486400"/>
            <a:ext cx="2149475" cy="1371600"/>
          </a:xfrm>
          <a:prstGeom prst="rect">
            <a:avLst/>
          </a:prstGeom>
          <a:noFill/>
          <a:ln w="9525">
            <a:noFill/>
            <a:miter lim="800000"/>
            <a:headEnd/>
            <a:tailEnd/>
          </a:ln>
        </p:spPr>
      </p:pic>
      <p:pic>
        <p:nvPicPr>
          <p:cNvPr id="6153" name="Picture 15" descr="06_04_39a.jpg"/>
          <p:cNvPicPr>
            <a:picLocks noChangeAspect="1"/>
          </p:cNvPicPr>
          <p:nvPr/>
        </p:nvPicPr>
        <p:blipFill>
          <a:blip r:embed="rId8" cstate="print"/>
          <a:srcRect/>
          <a:stretch>
            <a:fillRect/>
          </a:stretch>
        </p:blipFill>
        <p:spPr bwMode="auto">
          <a:xfrm>
            <a:off x="5334000" y="1600200"/>
            <a:ext cx="1287463" cy="2362200"/>
          </a:xfrm>
          <a:prstGeom prst="rect">
            <a:avLst/>
          </a:prstGeom>
          <a:noFill/>
          <a:ln w="9525">
            <a:noFill/>
            <a:miter lim="800000"/>
            <a:headEnd/>
            <a:tailEnd/>
          </a:ln>
        </p:spPr>
      </p:pic>
      <p:pic>
        <p:nvPicPr>
          <p:cNvPr id="6154" name="Picture 16" descr="06_04_41.jpg"/>
          <p:cNvPicPr>
            <a:picLocks noChangeAspect="1"/>
          </p:cNvPicPr>
          <p:nvPr/>
        </p:nvPicPr>
        <p:blipFill>
          <a:blip r:embed="rId9" cstate="print"/>
          <a:srcRect/>
          <a:stretch>
            <a:fillRect/>
          </a:stretch>
        </p:blipFill>
        <p:spPr bwMode="auto">
          <a:xfrm>
            <a:off x="2133600" y="5434013"/>
            <a:ext cx="2209800" cy="1423987"/>
          </a:xfrm>
          <a:prstGeom prst="rect">
            <a:avLst/>
          </a:prstGeom>
          <a:noFill/>
          <a:ln w="9525">
            <a:noFill/>
            <a:miter lim="800000"/>
            <a:headEnd/>
            <a:tailEnd/>
          </a:ln>
        </p:spPr>
      </p:pic>
      <p:pic>
        <p:nvPicPr>
          <p:cNvPr id="6156" name="Picture 18" descr="Au-Objekte-Toumpa-7-6-2005 014.jpg"/>
          <p:cNvPicPr>
            <a:picLocks noChangeAspect="1"/>
          </p:cNvPicPr>
          <p:nvPr/>
        </p:nvPicPr>
        <p:blipFill>
          <a:blip r:embed="rId10" cstate="print"/>
          <a:srcRect/>
          <a:stretch>
            <a:fillRect/>
          </a:stretch>
        </p:blipFill>
        <p:spPr bwMode="auto">
          <a:xfrm>
            <a:off x="3581400" y="1524000"/>
            <a:ext cx="1711325" cy="2125663"/>
          </a:xfrm>
          <a:prstGeom prst="rect">
            <a:avLst/>
          </a:prstGeom>
          <a:noFill/>
          <a:ln w="9525">
            <a:noFill/>
            <a:miter lim="800000"/>
            <a:headEnd/>
            <a:tailEnd/>
          </a:ln>
        </p:spPr>
      </p:pic>
      <p:pic>
        <p:nvPicPr>
          <p:cNvPr id="6157" name="Picture 19" descr="KE2203.jpg"/>
          <p:cNvPicPr>
            <a:picLocks noChangeAspect="1"/>
          </p:cNvPicPr>
          <p:nvPr/>
        </p:nvPicPr>
        <p:blipFill>
          <a:blip r:embed="rId11" cstate="print"/>
          <a:srcRect/>
          <a:stretch>
            <a:fillRect/>
          </a:stretch>
        </p:blipFill>
        <p:spPr bwMode="auto">
          <a:xfrm>
            <a:off x="4419600" y="5567363"/>
            <a:ext cx="2057400" cy="1290637"/>
          </a:xfrm>
          <a:prstGeom prst="rect">
            <a:avLst/>
          </a:prstGeom>
          <a:noFill/>
          <a:ln w="9525">
            <a:noFill/>
            <a:miter lim="800000"/>
            <a:headEnd/>
            <a:tailEnd/>
          </a:ln>
        </p:spPr>
      </p:pic>
      <p:pic>
        <p:nvPicPr>
          <p:cNvPr id="6158" name="Picture 20" descr="06_03_09.jpg"/>
          <p:cNvPicPr>
            <a:picLocks noChangeAspect="1"/>
          </p:cNvPicPr>
          <p:nvPr/>
        </p:nvPicPr>
        <p:blipFill>
          <a:blip r:embed="rId12" cstate="print"/>
          <a:srcRect/>
          <a:stretch>
            <a:fillRect/>
          </a:stretch>
        </p:blipFill>
        <p:spPr bwMode="auto">
          <a:xfrm>
            <a:off x="2514600" y="3352800"/>
            <a:ext cx="1241425" cy="1919288"/>
          </a:xfrm>
          <a:prstGeom prst="rect">
            <a:avLst/>
          </a:prstGeom>
          <a:noFill/>
          <a:ln w="9525">
            <a:noFill/>
            <a:miter lim="800000"/>
            <a:headEnd/>
            <a:tailEnd/>
          </a:ln>
        </p:spPr>
      </p:pic>
      <p:pic>
        <p:nvPicPr>
          <p:cNvPr id="6159" name="Picture 21" descr="Copy of EIKONA9.JPG"/>
          <p:cNvPicPr>
            <a:picLocks noChangeAspect="1"/>
          </p:cNvPicPr>
          <p:nvPr/>
        </p:nvPicPr>
        <p:blipFill>
          <a:blip r:embed="rId13" cstate="print"/>
          <a:srcRect/>
          <a:stretch>
            <a:fillRect/>
          </a:stretch>
        </p:blipFill>
        <p:spPr bwMode="auto">
          <a:xfrm>
            <a:off x="3429000" y="228600"/>
            <a:ext cx="1371600" cy="1282700"/>
          </a:xfrm>
          <a:prstGeom prst="rect">
            <a:avLst/>
          </a:prstGeom>
          <a:noFill/>
          <a:ln w="9525">
            <a:noFill/>
            <a:miter lim="800000"/>
            <a:headEnd/>
            <a:tailEnd/>
          </a:ln>
        </p:spPr>
      </p:pic>
      <p:pic>
        <p:nvPicPr>
          <p:cNvPr id="6160" name="Picture 22" descr="23_01_38res.jpg"/>
          <p:cNvPicPr>
            <a:picLocks noChangeAspect="1"/>
          </p:cNvPicPr>
          <p:nvPr/>
        </p:nvPicPr>
        <p:blipFill>
          <a:blip r:embed="rId14" cstate="print"/>
          <a:srcRect/>
          <a:stretch>
            <a:fillRect/>
          </a:stretch>
        </p:blipFill>
        <p:spPr bwMode="auto">
          <a:xfrm>
            <a:off x="0" y="2590800"/>
            <a:ext cx="1938338" cy="1276350"/>
          </a:xfrm>
          <a:prstGeom prst="rect">
            <a:avLst/>
          </a:prstGeom>
          <a:noFill/>
          <a:ln w="9525">
            <a:noFill/>
            <a:miter lim="800000"/>
            <a:headEnd/>
            <a:tailEnd/>
          </a:ln>
        </p:spPr>
      </p:pic>
      <p:pic>
        <p:nvPicPr>
          <p:cNvPr id="6161" name="Picture 23" descr="dikili kef1.gif"/>
          <p:cNvPicPr>
            <a:picLocks noChangeAspect="1"/>
          </p:cNvPicPr>
          <p:nvPr/>
        </p:nvPicPr>
        <p:blipFill>
          <a:blip r:embed="rId15" cstate="print"/>
          <a:srcRect/>
          <a:stretch>
            <a:fillRect/>
          </a:stretch>
        </p:blipFill>
        <p:spPr bwMode="auto">
          <a:xfrm>
            <a:off x="1905000" y="0"/>
            <a:ext cx="1447800" cy="1868488"/>
          </a:xfrm>
          <a:prstGeom prst="rect">
            <a:avLst/>
          </a:prstGeom>
          <a:noFill/>
          <a:ln w="9525">
            <a:noFill/>
            <a:miter lim="800000"/>
            <a:headEnd/>
            <a:tailEnd/>
          </a:ln>
        </p:spPr>
      </p:pic>
      <p:pic>
        <p:nvPicPr>
          <p:cNvPr id="6162" name="Picture 24" descr="FaiaPetra5.jpg"/>
          <p:cNvPicPr>
            <a:picLocks noChangeAspect="1"/>
          </p:cNvPicPr>
          <p:nvPr/>
        </p:nvPicPr>
        <p:blipFill>
          <a:blip r:embed="rId16" cstate="print"/>
          <a:srcRect/>
          <a:stretch>
            <a:fillRect/>
          </a:stretch>
        </p:blipFill>
        <p:spPr bwMode="auto">
          <a:xfrm>
            <a:off x="1828800" y="1981200"/>
            <a:ext cx="1874838" cy="1219200"/>
          </a:xfrm>
          <a:prstGeom prst="rect">
            <a:avLst/>
          </a:prstGeom>
          <a:noFill/>
          <a:ln w="9525">
            <a:noFill/>
            <a:miter lim="800000"/>
            <a:headEnd/>
            <a:tailEnd/>
          </a:ln>
        </p:spPr>
      </p:pic>
      <p:pic>
        <p:nvPicPr>
          <p:cNvPr id="6150" name="Picture 12" descr="tou_mycpot.jpg"/>
          <p:cNvPicPr>
            <a:picLocks noChangeAspect="1"/>
          </p:cNvPicPr>
          <p:nvPr/>
        </p:nvPicPr>
        <p:blipFill>
          <a:blip r:embed="rId17" cstate="print"/>
          <a:srcRect/>
          <a:stretch>
            <a:fillRect/>
          </a:stretch>
        </p:blipFill>
        <p:spPr bwMode="auto">
          <a:xfrm>
            <a:off x="3733800" y="3657600"/>
            <a:ext cx="1943100" cy="19780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55" name="Picture 17" descr="P6074637.JPG"/>
          <p:cNvPicPr>
            <a:picLocks noChangeAspect="1"/>
          </p:cNvPicPr>
          <p:nvPr/>
        </p:nvPicPr>
        <p:blipFill>
          <a:blip r:embed="rId18" cstate="print"/>
          <a:srcRect/>
          <a:stretch>
            <a:fillRect/>
          </a:stretch>
        </p:blipFill>
        <p:spPr bwMode="auto">
          <a:xfrm>
            <a:off x="5486400" y="4191000"/>
            <a:ext cx="1676400" cy="1257300"/>
          </a:xfrm>
          <a:prstGeom prst="rect">
            <a:avLst/>
          </a:prstGeom>
          <a:ln>
            <a:noFill/>
          </a:ln>
          <a:effectLst>
            <a:outerShdw blurRad="292100" dist="139700" dir="2700000" algn="tl" rotWithShape="0">
              <a:srgbClr val="333333">
                <a:alpha val="65000"/>
              </a:srgbClr>
            </a:outerShdw>
          </a:effectLst>
        </p:spPr>
      </p:pic>
      <p:sp>
        <p:nvSpPr>
          <p:cNvPr id="19" name="TextBox 18"/>
          <p:cNvSpPr txBox="1"/>
          <p:nvPr/>
        </p:nvSpPr>
        <p:spPr>
          <a:xfrm>
            <a:off x="6019800" y="457200"/>
            <a:ext cx="1560644" cy="584776"/>
          </a:xfrm>
          <a:prstGeom prst="rect">
            <a:avLst/>
          </a:prstGeom>
          <a:noFill/>
        </p:spPr>
        <p:txBody>
          <a:bodyPr wrap="none" rtlCol="0">
            <a:spAutoFit/>
          </a:bodyPr>
          <a:lstStyle/>
          <a:p>
            <a:r>
              <a:rPr lang="en-US" sz="3200" i="0" dirty="0" smtClean="0">
                <a:solidFill>
                  <a:schemeClr val="accent2"/>
                </a:solidFill>
                <a:latin typeface="Garamond"/>
                <a:cs typeface="Garamond"/>
              </a:rPr>
              <a:t>Artifacts</a:t>
            </a:r>
            <a:endParaRPr lang="en-US" sz="3200" i="0" dirty="0">
              <a:solidFill>
                <a:schemeClr val="accent2"/>
              </a:solidFill>
              <a:latin typeface="Garamond"/>
              <a:cs typeface="Garamond"/>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200" b="1" dirty="0" smtClean="0">
                <a:solidFill>
                  <a:schemeClr val="accent2"/>
                </a:solidFill>
                <a:latin typeface="Garamond"/>
                <a:cs typeface="Garamond"/>
              </a:rPr>
              <a:t>Ecofacts</a:t>
            </a:r>
          </a:p>
        </p:txBody>
      </p:sp>
      <p:pic>
        <p:nvPicPr>
          <p:cNvPr id="7171" name="Picture 5" descr="sl_01"/>
          <p:cNvPicPr>
            <a:picLocks noChangeAspect="1" noChangeArrowheads="1"/>
          </p:cNvPicPr>
          <p:nvPr/>
        </p:nvPicPr>
        <p:blipFill>
          <a:blip r:embed="rId3" cstate="print"/>
          <a:srcRect/>
          <a:stretch>
            <a:fillRect/>
          </a:stretch>
        </p:blipFill>
        <p:spPr bwMode="auto">
          <a:xfrm>
            <a:off x="4343400" y="152400"/>
            <a:ext cx="1830387" cy="2438400"/>
          </a:xfrm>
          <a:prstGeom prst="rect">
            <a:avLst/>
          </a:prstGeom>
          <a:noFill/>
          <a:ln w="9525">
            <a:noFill/>
            <a:miter lim="800000"/>
            <a:headEnd/>
            <a:tailEnd/>
          </a:ln>
        </p:spPr>
      </p:pic>
      <p:pic>
        <p:nvPicPr>
          <p:cNvPr id="7172" name="Picture 7" descr="assiro ph9 wheat stored_charred"/>
          <p:cNvPicPr>
            <a:picLocks noChangeAspect="1" noChangeArrowheads="1"/>
          </p:cNvPicPr>
          <p:nvPr/>
        </p:nvPicPr>
        <p:blipFill>
          <a:blip r:embed="rId4" cstate="print"/>
          <a:srcRect/>
          <a:stretch>
            <a:fillRect/>
          </a:stretch>
        </p:blipFill>
        <p:spPr bwMode="auto">
          <a:xfrm>
            <a:off x="2438400" y="4572000"/>
            <a:ext cx="2622550" cy="1981200"/>
          </a:xfrm>
          <a:prstGeom prst="rect">
            <a:avLst/>
          </a:prstGeom>
          <a:noFill/>
          <a:ln w="9525">
            <a:noFill/>
            <a:miter lim="800000"/>
            <a:headEnd/>
            <a:tailEnd/>
          </a:ln>
        </p:spPr>
      </p:pic>
      <p:pic>
        <p:nvPicPr>
          <p:cNvPr id="7173" name="Picture 7" descr="EMMER3.tif"/>
          <p:cNvPicPr>
            <a:picLocks noChangeAspect="1"/>
          </p:cNvPicPr>
          <p:nvPr/>
        </p:nvPicPr>
        <p:blipFill>
          <a:blip r:embed="rId5" cstate="print"/>
          <a:srcRect/>
          <a:stretch>
            <a:fillRect/>
          </a:stretch>
        </p:blipFill>
        <p:spPr bwMode="auto">
          <a:xfrm>
            <a:off x="0" y="4591050"/>
            <a:ext cx="2397125" cy="2266950"/>
          </a:xfrm>
          <a:prstGeom prst="rect">
            <a:avLst/>
          </a:prstGeom>
          <a:noFill/>
          <a:ln w="9525">
            <a:noFill/>
            <a:miter lim="800000"/>
            <a:headEnd/>
            <a:tailEnd/>
          </a:ln>
        </p:spPr>
      </p:pic>
      <p:pic>
        <p:nvPicPr>
          <p:cNvPr id="7174" name="Picture 10" descr="IMG_0223.JPG"/>
          <p:cNvPicPr>
            <a:picLocks noChangeAspect="1"/>
          </p:cNvPicPr>
          <p:nvPr/>
        </p:nvPicPr>
        <p:blipFill>
          <a:blip r:embed="rId6" cstate="print"/>
          <a:srcRect/>
          <a:stretch>
            <a:fillRect/>
          </a:stretch>
        </p:blipFill>
        <p:spPr bwMode="auto">
          <a:xfrm>
            <a:off x="228600" y="1219200"/>
            <a:ext cx="4038600" cy="3028950"/>
          </a:xfrm>
          <a:prstGeom prst="rect">
            <a:avLst/>
          </a:prstGeom>
          <a:noFill/>
          <a:ln w="9525">
            <a:noFill/>
            <a:miter lim="800000"/>
            <a:headEnd/>
            <a:tailEnd/>
          </a:ln>
        </p:spPr>
      </p:pic>
      <p:pic>
        <p:nvPicPr>
          <p:cNvPr id="7175" name="Picture 11" descr="IMG_0225.JPG"/>
          <p:cNvPicPr>
            <a:picLocks noChangeAspect="1"/>
          </p:cNvPicPr>
          <p:nvPr/>
        </p:nvPicPr>
        <p:blipFill>
          <a:blip r:embed="rId7" cstate="print"/>
          <a:srcRect/>
          <a:stretch>
            <a:fillRect/>
          </a:stretch>
        </p:blipFill>
        <p:spPr bwMode="auto">
          <a:xfrm>
            <a:off x="5181600" y="2819400"/>
            <a:ext cx="39624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381000"/>
            <a:ext cx="3276600" cy="884238"/>
          </a:xfrm>
        </p:spPr>
        <p:txBody>
          <a:bodyPr>
            <a:normAutofit/>
          </a:bodyPr>
          <a:lstStyle/>
          <a:p>
            <a:pPr eaLnBrk="1" hangingPunct="1"/>
            <a:r>
              <a:rPr lang="en-US" sz="3200" b="1" dirty="0" smtClean="0">
                <a:solidFill>
                  <a:schemeClr val="accent2"/>
                </a:solidFill>
                <a:latin typeface="Garamond"/>
                <a:cs typeface="Garamond"/>
              </a:rPr>
              <a:t>Features</a:t>
            </a:r>
          </a:p>
        </p:txBody>
      </p:sp>
      <p:pic>
        <p:nvPicPr>
          <p:cNvPr id="39940" name="Picture 4" descr="Kastanas_16-15"/>
          <p:cNvPicPr>
            <a:picLocks noChangeAspect="1" noChangeArrowheads="1"/>
          </p:cNvPicPr>
          <p:nvPr/>
        </p:nvPicPr>
        <p:blipFill>
          <a:blip r:embed="rId3" cstate="print"/>
          <a:srcRect/>
          <a:stretch>
            <a:fillRect/>
          </a:stretch>
        </p:blipFill>
        <p:spPr bwMode="auto">
          <a:xfrm>
            <a:off x="6172200" y="457200"/>
            <a:ext cx="2430462" cy="3733800"/>
          </a:xfrm>
          <a:prstGeom prst="rect">
            <a:avLst/>
          </a:prstGeom>
          <a:noFill/>
          <a:ln w="9525">
            <a:noFill/>
            <a:miter lim="800000"/>
            <a:headEnd/>
            <a:tailEnd/>
          </a:ln>
        </p:spPr>
      </p:pic>
      <p:pic>
        <p:nvPicPr>
          <p:cNvPr id="39941" name="Picture 5" descr="altamira1"/>
          <p:cNvPicPr>
            <a:picLocks noChangeAspect="1" noChangeArrowheads="1"/>
          </p:cNvPicPr>
          <p:nvPr/>
        </p:nvPicPr>
        <p:blipFill>
          <a:blip r:embed="rId4" cstate="print"/>
          <a:srcRect/>
          <a:stretch>
            <a:fillRect/>
          </a:stretch>
        </p:blipFill>
        <p:spPr bwMode="auto">
          <a:xfrm>
            <a:off x="0" y="1295400"/>
            <a:ext cx="2835275" cy="2000250"/>
          </a:xfrm>
          <a:prstGeom prst="rect">
            <a:avLst/>
          </a:prstGeom>
          <a:noFill/>
          <a:ln w="9525">
            <a:noFill/>
            <a:miter lim="800000"/>
            <a:headEnd/>
            <a:tailEnd/>
          </a:ln>
        </p:spPr>
      </p:pic>
      <p:pic>
        <p:nvPicPr>
          <p:cNvPr id="8197" name="Picture 8" descr="σάρωση0031.jpg"/>
          <p:cNvPicPr>
            <a:picLocks noChangeAspect="1"/>
          </p:cNvPicPr>
          <p:nvPr/>
        </p:nvPicPr>
        <p:blipFill>
          <a:blip r:embed="rId5" cstate="print"/>
          <a:srcRect/>
          <a:stretch>
            <a:fillRect/>
          </a:stretch>
        </p:blipFill>
        <p:spPr bwMode="auto">
          <a:xfrm>
            <a:off x="3048000" y="1485106"/>
            <a:ext cx="2516188" cy="3887788"/>
          </a:xfrm>
          <a:prstGeom prst="rect">
            <a:avLst/>
          </a:prstGeom>
          <a:noFill/>
          <a:ln w="9525">
            <a:noFill/>
            <a:miter lim="800000"/>
            <a:headEnd/>
            <a:tailEnd/>
          </a:ln>
        </p:spPr>
      </p:pic>
      <p:pic>
        <p:nvPicPr>
          <p:cNvPr id="8198" name="Picture 14" descr="arxontiko.jpg"/>
          <p:cNvPicPr>
            <a:picLocks noChangeAspect="1"/>
          </p:cNvPicPr>
          <p:nvPr/>
        </p:nvPicPr>
        <p:blipFill>
          <a:blip r:embed="rId6" cstate="print"/>
          <a:srcRect/>
          <a:stretch>
            <a:fillRect/>
          </a:stretch>
        </p:blipFill>
        <p:spPr bwMode="auto">
          <a:xfrm>
            <a:off x="5715000" y="4600510"/>
            <a:ext cx="3429000" cy="2257490"/>
          </a:xfrm>
          <a:prstGeom prst="rect">
            <a:avLst/>
          </a:prstGeom>
          <a:noFill/>
          <a:ln w="9525">
            <a:noFill/>
            <a:miter lim="800000"/>
            <a:headEnd/>
            <a:tailEnd/>
          </a:ln>
        </p:spPr>
      </p:pic>
      <p:pic>
        <p:nvPicPr>
          <p:cNvPr id="39943" name="Picture 7" descr="chichen2"/>
          <p:cNvPicPr>
            <a:picLocks noChangeAspect="1" noChangeArrowheads="1"/>
          </p:cNvPicPr>
          <p:nvPr/>
        </p:nvPicPr>
        <p:blipFill>
          <a:blip r:embed="rId7" cstate="print"/>
          <a:srcRect/>
          <a:stretch>
            <a:fillRect/>
          </a:stretch>
        </p:blipFill>
        <p:spPr bwMode="auto">
          <a:xfrm>
            <a:off x="152400" y="3429000"/>
            <a:ext cx="2743200" cy="3347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76200"/>
            <a:ext cx="3276600" cy="884238"/>
          </a:xfrm>
        </p:spPr>
        <p:txBody>
          <a:bodyPr>
            <a:normAutofit/>
          </a:bodyPr>
          <a:lstStyle/>
          <a:p>
            <a:pPr eaLnBrk="1" hangingPunct="1"/>
            <a:r>
              <a:rPr lang="en-US" sz="3200" b="1" dirty="0" smtClean="0">
                <a:solidFill>
                  <a:schemeClr val="accent2"/>
                </a:solidFill>
                <a:latin typeface="Garamond"/>
                <a:cs typeface="Garamond"/>
              </a:rPr>
              <a:t>Sites</a:t>
            </a:r>
          </a:p>
        </p:txBody>
      </p:sp>
      <p:pic>
        <p:nvPicPr>
          <p:cNvPr id="9219" name="Picture 5" descr="gravecircle"/>
          <p:cNvPicPr>
            <a:picLocks noChangeAspect="1" noChangeArrowheads="1"/>
          </p:cNvPicPr>
          <p:nvPr/>
        </p:nvPicPr>
        <p:blipFill>
          <a:blip r:embed="rId3" cstate="print"/>
          <a:srcRect/>
          <a:stretch>
            <a:fillRect/>
          </a:stretch>
        </p:blipFill>
        <p:spPr bwMode="auto">
          <a:xfrm>
            <a:off x="86654" y="1025472"/>
            <a:ext cx="4028146" cy="2651178"/>
          </a:xfrm>
          <a:prstGeom prst="rect">
            <a:avLst/>
          </a:prstGeom>
          <a:noFill/>
          <a:ln w="9525">
            <a:noFill/>
            <a:miter lim="800000"/>
            <a:headEnd/>
            <a:tailEnd/>
          </a:ln>
        </p:spPr>
      </p:pic>
      <p:pic>
        <p:nvPicPr>
          <p:cNvPr id="9220" name="Picture 6" descr="chaco10"/>
          <p:cNvPicPr>
            <a:picLocks noChangeAspect="1" noChangeArrowheads="1"/>
          </p:cNvPicPr>
          <p:nvPr/>
        </p:nvPicPr>
        <p:blipFill>
          <a:blip r:embed="rId4" cstate="print"/>
          <a:srcRect/>
          <a:stretch>
            <a:fillRect/>
          </a:stretch>
        </p:blipFill>
        <p:spPr bwMode="auto">
          <a:xfrm>
            <a:off x="5105399" y="304800"/>
            <a:ext cx="3440119" cy="2325688"/>
          </a:xfrm>
          <a:prstGeom prst="rect">
            <a:avLst/>
          </a:prstGeom>
          <a:noFill/>
          <a:ln w="9525">
            <a:noFill/>
            <a:miter lim="800000"/>
            <a:headEnd/>
            <a:tailEnd/>
          </a:ln>
        </p:spPr>
      </p:pic>
      <p:pic>
        <p:nvPicPr>
          <p:cNvPr id="9221" name="Picture 7" descr="MP1"/>
          <p:cNvPicPr>
            <a:picLocks noChangeAspect="1" noChangeArrowheads="1"/>
          </p:cNvPicPr>
          <p:nvPr/>
        </p:nvPicPr>
        <p:blipFill>
          <a:blip r:embed="rId5" cstate="print"/>
          <a:srcRect/>
          <a:stretch>
            <a:fillRect/>
          </a:stretch>
        </p:blipFill>
        <p:spPr bwMode="auto">
          <a:xfrm>
            <a:off x="4394200" y="2819400"/>
            <a:ext cx="4673600" cy="3505200"/>
          </a:xfrm>
          <a:prstGeom prst="rect">
            <a:avLst/>
          </a:prstGeom>
          <a:noFill/>
          <a:ln w="9525">
            <a:noFill/>
            <a:miter lim="800000"/>
            <a:headEnd/>
            <a:tailEnd/>
          </a:ln>
        </p:spPr>
      </p:pic>
      <p:pic>
        <p:nvPicPr>
          <p:cNvPr id="9222" name="Picture 8" descr="AvenueDead"/>
          <p:cNvPicPr>
            <a:picLocks noChangeAspect="1" noChangeArrowheads="1"/>
          </p:cNvPicPr>
          <p:nvPr/>
        </p:nvPicPr>
        <p:blipFill>
          <a:blip r:embed="rId6" cstate="print"/>
          <a:srcRect/>
          <a:stretch>
            <a:fillRect/>
          </a:stretch>
        </p:blipFill>
        <p:spPr bwMode="auto">
          <a:xfrm>
            <a:off x="86654" y="3886200"/>
            <a:ext cx="419801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idx="1"/>
          </p:nvPr>
        </p:nvSpPr>
        <p:spPr>
          <a:xfrm>
            <a:off x="457200" y="1219200"/>
            <a:ext cx="6858000" cy="5059363"/>
          </a:xfrm>
        </p:spPr>
        <p:txBody>
          <a:bodyPr>
            <a:normAutofit fontScale="92500"/>
          </a:bodyPr>
          <a:lstStyle/>
          <a:p>
            <a:pPr algn="ctr">
              <a:lnSpc>
                <a:spcPct val="80000"/>
              </a:lnSpc>
              <a:buFontTx/>
              <a:buNone/>
            </a:pPr>
            <a:r>
              <a:rPr lang="en-US" sz="2400" b="1" dirty="0">
                <a:solidFill>
                  <a:schemeClr val="tx2">
                    <a:lumMod val="50000"/>
                  </a:schemeClr>
                </a:solidFill>
                <a:latin typeface="Garamond"/>
                <a:cs typeface="Garamond"/>
              </a:rPr>
              <a:t>Archaeological </a:t>
            </a:r>
            <a:r>
              <a:rPr lang="en-US" sz="2400" b="1" dirty="0" smtClean="0">
                <a:solidFill>
                  <a:schemeClr val="tx2">
                    <a:lumMod val="50000"/>
                  </a:schemeClr>
                </a:solidFill>
                <a:latin typeface="Garamond"/>
                <a:cs typeface="Garamond"/>
              </a:rPr>
              <a:t>Anthropology</a:t>
            </a:r>
          </a:p>
          <a:p>
            <a:pPr algn="ctr">
              <a:lnSpc>
                <a:spcPct val="80000"/>
              </a:lnSpc>
              <a:buFontTx/>
              <a:buNone/>
            </a:pPr>
            <a:endParaRPr lang="en-US" sz="2400" b="1" dirty="0">
              <a:solidFill>
                <a:srgbClr val="FFC000"/>
              </a:solidFill>
              <a:latin typeface="Garamond"/>
              <a:cs typeface="Garamond"/>
            </a:endParaRPr>
          </a:p>
          <a:p>
            <a:pPr>
              <a:lnSpc>
                <a:spcPct val="80000"/>
              </a:lnSpc>
            </a:pPr>
            <a:r>
              <a:rPr lang="en-US" sz="2400" b="1" dirty="0">
                <a:latin typeface="Garamond"/>
                <a:cs typeface="Garamond"/>
              </a:rPr>
              <a:t>Archaeologists do not just study prehistoric people. They </a:t>
            </a:r>
            <a:r>
              <a:rPr lang="en-US" sz="2400" b="1" dirty="0" smtClean="0">
                <a:latin typeface="Garamond"/>
                <a:cs typeface="Garamond"/>
              </a:rPr>
              <a:t>also study </a:t>
            </a:r>
            <a:r>
              <a:rPr lang="en-US" sz="2400" b="1" dirty="0">
                <a:latin typeface="Garamond"/>
                <a:cs typeface="Garamond"/>
              </a:rPr>
              <a:t>the cultures of historical and living people.</a:t>
            </a:r>
          </a:p>
          <a:p>
            <a:pPr>
              <a:lnSpc>
                <a:spcPct val="80000"/>
              </a:lnSpc>
              <a:buFontTx/>
              <a:buBlip>
                <a:blip r:embed="rId3"/>
              </a:buBlip>
            </a:pPr>
            <a:endParaRPr lang="en-US" sz="2400" b="1" dirty="0">
              <a:latin typeface="Garamond"/>
              <a:cs typeface="Garamond"/>
            </a:endParaRPr>
          </a:p>
          <a:p>
            <a:pPr>
              <a:lnSpc>
                <a:spcPct val="80000"/>
              </a:lnSpc>
            </a:pPr>
            <a:r>
              <a:rPr lang="en-US" sz="2400" b="1" dirty="0">
                <a:solidFill>
                  <a:schemeClr val="tx2">
                    <a:lumMod val="50000"/>
                  </a:schemeClr>
                </a:solidFill>
                <a:latin typeface="Garamond"/>
                <a:cs typeface="Garamond"/>
              </a:rPr>
              <a:t>Historical Archaeology </a:t>
            </a:r>
            <a:r>
              <a:rPr lang="en-US" sz="2400" b="1" dirty="0">
                <a:latin typeface="Garamond"/>
                <a:cs typeface="Garamond"/>
              </a:rPr>
              <a:t>combines archaeological data and textual data to reconstruct historically known groups.</a:t>
            </a:r>
          </a:p>
          <a:p>
            <a:pPr>
              <a:lnSpc>
                <a:spcPct val="80000"/>
              </a:lnSpc>
            </a:pPr>
            <a:endParaRPr lang="en-US" sz="2400" b="1" dirty="0">
              <a:latin typeface="Garamond"/>
              <a:cs typeface="Garamond"/>
            </a:endParaRPr>
          </a:p>
          <a:p>
            <a:pPr>
              <a:lnSpc>
                <a:spcPct val="80000"/>
              </a:lnSpc>
            </a:pPr>
            <a:r>
              <a:rPr lang="en-US" sz="2400" b="1" dirty="0">
                <a:solidFill>
                  <a:schemeClr val="tx2">
                    <a:lumMod val="50000"/>
                  </a:schemeClr>
                </a:solidFill>
                <a:latin typeface="Garamond"/>
                <a:cs typeface="Garamond"/>
              </a:rPr>
              <a:t>“Garbology” </a:t>
            </a:r>
            <a:r>
              <a:rPr lang="en-US" sz="2400" b="1" dirty="0">
                <a:latin typeface="Garamond"/>
                <a:cs typeface="Garamond"/>
              </a:rPr>
              <a:t>(</a:t>
            </a:r>
            <a:r>
              <a:rPr lang="en-US" sz="2400" b="1" dirty="0" err="1">
                <a:latin typeface="Garamond"/>
                <a:cs typeface="Garamond"/>
              </a:rPr>
              <a:t>Rathje</a:t>
            </a:r>
            <a:r>
              <a:rPr lang="en-US" sz="2400" b="1" dirty="0">
                <a:latin typeface="Garamond"/>
                <a:cs typeface="Garamond"/>
              </a:rPr>
              <a:t>, 1973) studied contemporary life through modern garbage.</a:t>
            </a:r>
            <a:r>
              <a:rPr lang="en-US" sz="2400" b="1" dirty="0" smtClean="0">
                <a:latin typeface="Garamond"/>
                <a:cs typeface="Garamond"/>
              </a:rPr>
              <a:t> </a:t>
            </a:r>
          </a:p>
          <a:p>
            <a:pPr>
              <a:lnSpc>
                <a:spcPct val="80000"/>
              </a:lnSpc>
            </a:pPr>
            <a:endParaRPr lang="en-US" sz="2400" b="1" dirty="0" smtClean="0">
              <a:solidFill>
                <a:srgbClr val="FFFFFF"/>
              </a:solidFill>
              <a:latin typeface="Garamond"/>
              <a:cs typeface="Garamond"/>
            </a:endParaRPr>
          </a:p>
          <a:p>
            <a:pPr>
              <a:lnSpc>
                <a:spcPct val="80000"/>
              </a:lnSpc>
            </a:pPr>
            <a:r>
              <a:rPr lang="en-US" sz="2400" b="1" dirty="0" smtClean="0">
                <a:solidFill>
                  <a:schemeClr val="accent1"/>
                </a:solidFill>
                <a:latin typeface="Garamond"/>
                <a:cs typeface="Garamond"/>
              </a:rPr>
              <a:t>Funerary </a:t>
            </a:r>
            <a:r>
              <a:rPr lang="en-US" sz="2400" b="1" dirty="0">
                <a:solidFill>
                  <a:schemeClr val="accent1"/>
                </a:solidFill>
                <a:latin typeface="Garamond"/>
                <a:cs typeface="Garamond"/>
              </a:rPr>
              <a:t>Archaeology </a:t>
            </a:r>
            <a:r>
              <a:rPr lang="en-US" sz="2400" b="1" dirty="0" smtClean="0">
                <a:solidFill>
                  <a:srgbClr val="FFFFFF"/>
                </a:solidFill>
                <a:latin typeface="Garamond"/>
                <a:cs typeface="Garamond"/>
              </a:rPr>
              <a:t>examines </a:t>
            </a:r>
            <a:r>
              <a:rPr lang="en-US" sz="2400" b="1" dirty="0" smtClean="0">
                <a:solidFill>
                  <a:srgbClr val="FFFFFF"/>
                </a:solidFill>
                <a:latin typeface="Garamond"/>
                <a:cs typeface="Garamond"/>
              </a:rPr>
              <a:t>burials and the cultural behaviors, traditions, beliefs and rituals surrounding how individuals are treated after death.  Often overlaps with Bio </a:t>
            </a:r>
            <a:r>
              <a:rPr lang="en-US" sz="2400" b="1" dirty="0" err="1" smtClean="0">
                <a:solidFill>
                  <a:srgbClr val="FFFFFF"/>
                </a:solidFill>
                <a:latin typeface="Garamond"/>
                <a:cs typeface="Garamond"/>
              </a:rPr>
              <a:t>Anth</a:t>
            </a:r>
            <a:r>
              <a:rPr lang="en-US" sz="2400" b="1" dirty="0" smtClean="0">
                <a:solidFill>
                  <a:srgbClr val="FFFFFF"/>
                </a:solidFill>
                <a:latin typeface="Garamond"/>
                <a:cs typeface="Garamond"/>
              </a:rPr>
              <a:t> </a:t>
            </a:r>
            <a:r>
              <a:rPr lang="en-US" sz="2400" b="1" dirty="0" err="1" smtClean="0">
                <a:solidFill>
                  <a:srgbClr val="FFFFFF"/>
                </a:solidFill>
                <a:latin typeface="Garamond"/>
                <a:cs typeface="Garamond"/>
              </a:rPr>
              <a:t>subdisciplines</a:t>
            </a:r>
            <a:r>
              <a:rPr lang="en-US" sz="2400" b="1" dirty="0" smtClean="0">
                <a:solidFill>
                  <a:srgbClr val="FFFFFF"/>
                </a:solidFill>
                <a:latin typeface="Garamond"/>
                <a:cs typeface="Garamond"/>
              </a:rPr>
              <a:t>.</a:t>
            </a:r>
            <a:endParaRPr lang="en-US" sz="2400" b="1" dirty="0" smtClean="0">
              <a:latin typeface="Garamond"/>
              <a:cs typeface="Garamond"/>
            </a:endParaRPr>
          </a:p>
          <a:p>
            <a:pPr>
              <a:lnSpc>
                <a:spcPct val="80000"/>
              </a:lnSpc>
            </a:pPr>
            <a:endParaRPr lang="en-US" sz="2400" b="1" dirty="0">
              <a:latin typeface="Garamond"/>
              <a:cs typeface="Garamond"/>
            </a:endParaRPr>
          </a:p>
          <a:p>
            <a:pPr>
              <a:lnSpc>
                <a:spcPct val="80000"/>
              </a:lnSpc>
            </a:pPr>
            <a:endParaRPr lang="en-US" sz="2400" b="1" dirty="0">
              <a:latin typeface="Garamond"/>
              <a:cs typeface="Garamond"/>
            </a:endParaRPr>
          </a:p>
        </p:txBody>
      </p:sp>
      <p:pic>
        <p:nvPicPr>
          <p:cNvPr id="99332" name="Picture 4" descr="S6000066"/>
          <p:cNvPicPr>
            <a:picLocks noChangeAspect="1" noChangeArrowheads="1"/>
          </p:cNvPicPr>
          <p:nvPr/>
        </p:nvPicPr>
        <p:blipFill>
          <a:blip r:embed="rId4" cstate="print"/>
          <a:srcRect/>
          <a:stretch>
            <a:fillRect/>
          </a:stretch>
        </p:blipFill>
        <p:spPr bwMode="auto">
          <a:xfrm>
            <a:off x="7239000" y="4381339"/>
            <a:ext cx="1828800" cy="2438400"/>
          </a:xfrm>
          <a:prstGeom prst="rect">
            <a:avLst/>
          </a:prstGeom>
          <a:noFill/>
        </p:spPr>
      </p:pic>
      <p:sp>
        <p:nvSpPr>
          <p:cNvPr id="6" name="Rectangle 2"/>
          <p:cNvSpPr txBox="1">
            <a:spLocks noChangeArrowheads="1"/>
          </p:cNvSpPr>
          <p:nvPr/>
        </p:nvSpPr>
        <p:spPr>
          <a:xfrm>
            <a:off x="457200" y="329736"/>
            <a:ext cx="8229600" cy="813264"/>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rgbClr val="CC3300"/>
                </a:solidFill>
                <a:effectLst>
                  <a:outerShdw blurRad="31750" dist="25400" dir="5400000" algn="tl" rotWithShape="0">
                    <a:srgbClr val="000000">
                      <a:alpha val="25000"/>
                    </a:srgbClr>
                  </a:outerShdw>
                </a:effectLst>
                <a:uLnTx/>
                <a:uFillTx/>
                <a:latin typeface="Garamond"/>
                <a:ea typeface="+mj-ea"/>
                <a:cs typeface="Garamond"/>
              </a:rPr>
              <a:t>The Subdisciplines of Anthropology</a:t>
            </a:r>
            <a:endParaRPr kumimoji="0" lang="en-US" sz="4000" b="1" i="0" u="none" strike="noStrike" kern="1200" cap="none" spc="0" normalizeH="0" baseline="0" noProof="0" dirty="0">
              <a:ln>
                <a:noFill/>
              </a:ln>
              <a:solidFill>
                <a:srgbClr val="CC3300"/>
              </a:solidFill>
              <a:effectLst>
                <a:outerShdw blurRad="31750" dist="25400" dir="5400000" algn="tl" rotWithShape="0">
                  <a:srgbClr val="000000">
                    <a:alpha val="25000"/>
                  </a:srgbClr>
                </a:outerShdw>
              </a:effectLst>
              <a:uLnTx/>
              <a:uFillTx/>
              <a:latin typeface="Garamond"/>
              <a:ea typeface="+mj-ea"/>
              <a:cs typeface="Garamond"/>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p:txBody>
          <a:bodyPr>
            <a:normAutofit/>
          </a:bodyPr>
          <a:lstStyle/>
          <a:p>
            <a:r>
              <a:rPr lang="en-US" sz="2400" b="1" dirty="0">
                <a:solidFill>
                  <a:schemeClr val="tx2">
                    <a:lumMod val="50000"/>
                  </a:schemeClr>
                </a:solidFill>
                <a:latin typeface="Garamond"/>
                <a:cs typeface="Garamond"/>
              </a:rPr>
              <a:t>Biological Anthropology</a:t>
            </a:r>
          </a:p>
          <a:p>
            <a:pPr>
              <a:buFontTx/>
              <a:buNone/>
            </a:pPr>
            <a:r>
              <a:rPr lang="en-US" sz="2400" dirty="0">
                <a:latin typeface="Garamond"/>
                <a:cs typeface="Garamond"/>
              </a:rPr>
              <a:t>Studies human fossils, genetics, and bodily </a:t>
            </a:r>
          </a:p>
          <a:p>
            <a:pPr>
              <a:buFontTx/>
              <a:buNone/>
            </a:pPr>
            <a:r>
              <a:rPr lang="en-US" sz="2400" dirty="0">
                <a:latin typeface="Garamond"/>
                <a:cs typeface="Garamond"/>
              </a:rPr>
              <a:t>growth, as well as non-human primates. </a:t>
            </a:r>
          </a:p>
        </p:txBody>
      </p:sp>
      <p:pic>
        <p:nvPicPr>
          <p:cNvPr id="6" name="Picture 5" descr="BioanthropologyInstitute.jpg"/>
          <p:cNvPicPr>
            <a:picLocks noChangeAspect="1"/>
          </p:cNvPicPr>
          <p:nvPr/>
        </p:nvPicPr>
        <p:blipFill>
          <a:blip r:embed="rId3" cstate="print"/>
          <a:stretch>
            <a:fillRect/>
          </a:stretch>
        </p:blipFill>
        <p:spPr>
          <a:xfrm>
            <a:off x="4038600" y="4038600"/>
            <a:ext cx="4343400" cy="2077278"/>
          </a:xfrm>
          <a:prstGeom prst="rect">
            <a:avLst/>
          </a:prstGeom>
        </p:spPr>
      </p:pic>
      <p:pic>
        <p:nvPicPr>
          <p:cNvPr id="8" name="Picture 7" descr="dianfossey2.jpg"/>
          <p:cNvPicPr>
            <a:picLocks noChangeAspect="1"/>
          </p:cNvPicPr>
          <p:nvPr/>
        </p:nvPicPr>
        <p:blipFill>
          <a:blip r:embed="rId4" cstate="print"/>
          <a:stretch>
            <a:fillRect/>
          </a:stretch>
        </p:blipFill>
        <p:spPr>
          <a:xfrm>
            <a:off x="381000" y="3524075"/>
            <a:ext cx="3352800" cy="2952925"/>
          </a:xfrm>
          <a:prstGeom prst="rect">
            <a:avLst/>
          </a:prstGeom>
        </p:spPr>
      </p:pic>
      <p:sp>
        <p:nvSpPr>
          <p:cNvPr id="9" name="Rectangle 2"/>
          <p:cNvSpPr>
            <a:spLocks noGrp="1" noChangeArrowheads="1"/>
          </p:cNvSpPr>
          <p:nvPr>
            <p:ph type="title"/>
          </p:nvPr>
        </p:nvSpPr>
        <p:spPr>
          <a:xfrm>
            <a:off x="457200" y="329736"/>
            <a:ext cx="8229600" cy="813264"/>
          </a:xfrm>
        </p:spPr>
        <p:txBody>
          <a:bodyPr>
            <a:normAutofit/>
          </a:bodyPr>
          <a:lstStyle/>
          <a:p>
            <a:r>
              <a:rPr lang="en-US" sz="4000" b="1" dirty="0">
                <a:solidFill>
                  <a:srgbClr val="CC3300"/>
                </a:solidFill>
                <a:latin typeface="Garamond"/>
                <a:cs typeface="Garamond"/>
              </a:rPr>
              <a:t>The Subdisciplines of Anthropology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idx="1"/>
          </p:nvPr>
        </p:nvSpPr>
        <p:spPr>
          <a:xfrm>
            <a:off x="457200" y="1265237"/>
            <a:ext cx="6248400" cy="4297363"/>
          </a:xfrm>
        </p:spPr>
        <p:txBody>
          <a:bodyPr>
            <a:normAutofit/>
          </a:bodyPr>
          <a:lstStyle/>
          <a:p>
            <a:pPr algn="ctr">
              <a:buFontTx/>
              <a:buNone/>
            </a:pPr>
            <a:r>
              <a:rPr lang="en-US" sz="2400" b="1" dirty="0">
                <a:solidFill>
                  <a:schemeClr val="tx2">
                    <a:lumMod val="50000"/>
                  </a:schemeClr>
                </a:solidFill>
                <a:latin typeface="Garamond"/>
                <a:cs typeface="Garamond"/>
              </a:rPr>
              <a:t>Biological or Physical </a:t>
            </a:r>
            <a:r>
              <a:rPr lang="en-US" sz="2400" b="1" dirty="0" smtClean="0">
                <a:solidFill>
                  <a:schemeClr val="tx2">
                    <a:lumMod val="50000"/>
                  </a:schemeClr>
                </a:solidFill>
                <a:latin typeface="Garamond"/>
                <a:cs typeface="Garamond"/>
              </a:rPr>
              <a:t>Anthropology</a:t>
            </a:r>
          </a:p>
          <a:p>
            <a:pPr>
              <a:buNone/>
            </a:pPr>
            <a:endParaRPr lang="en-US" sz="2400" b="1" dirty="0" smtClean="0">
              <a:latin typeface="Garamond"/>
              <a:cs typeface="Garamond"/>
            </a:endParaRPr>
          </a:p>
          <a:p>
            <a:r>
              <a:rPr lang="en-US" sz="2400" b="1" dirty="0" err="1" smtClean="0">
                <a:solidFill>
                  <a:srgbClr val="FFFFFF"/>
                </a:solidFill>
                <a:latin typeface="Garamond"/>
                <a:cs typeface="Garamond"/>
              </a:rPr>
              <a:t>Paleoanthropology</a:t>
            </a:r>
            <a:endParaRPr lang="en-US" sz="2400" b="1" dirty="0" smtClean="0">
              <a:solidFill>
                <a:srgbClr val="FFFFFF"/>
              </a:solidFill>
              <a:latin typeface="Garamond"/>
              <a:cs typeface="Garamond"/>
            </a:endParaRPr>
          </a:p>
          <a:p>
            <a:r>
              <a:rPr lang="en-US" sz="2400" b="1" dirty="0">
                <a:solidFill>
                  <a:srgbClr val="FFFFFF"/>
                </a:solidFill>
                <a:latin typeface="Garamond"/>
                <a:cs typeface="Garamond"/>
              </a:rPr>
              <a:t>Human </a:t>
            </a:r>
            <a:r>
              <a:rPr lang="en-US" sz="2400" b="1" dirty="0" smtClean="0">
                <a:solidFill>
                  <a:srgbClr val="FFFFFF"/>
                </a:solidFill>
                <a:latin typeface="Garamond"/>
                <a:cs typeface="Garamond"/>
              </a:rPr>
              <a:t>genetics</a:t>
            </a:r>
          </a:p>
          <a:p>
            <a:r>
              <a:rPr lang="en-US" sz="2400" b="1" dirty="0">
                <a:solidFill>
                  <a:srgbClr val="FFFFFF"/>
                </a:solidFill>
                <a:latin typeface="Garamond"/>
                <a:cs typeface="Garamond"/>
              </a:rPr>
              <a:t>Human growth and </a:t>
            </a:r>
            <a:r>
              <a:rPr lang="en-US" sz="2400" b="1" dirty="0" smtClean="0">
                <a:solidFill>
                  <a:srgbClr val="FFFFFF"/>
                </a:solidFill>
                <a:latin typeface="Garamond"/>
                <a:cs typeface="Garamond"/>
              </a:rPr>
              <a:t>development</a:t>
            </a:r>
          </a:p>
          <a:p>
            <a:r>
              <a:rPr lang="en-US" sz="2400" b="1" dirty="0">
                <a:solidFill>
                  <a:srgbClr val="FFFFFF"/>
                </a:solidFill>
                <a:latin typeface="Garamond"/>
                <a:cs typeface="Garamond"/>
              </a:rPr>
              <a:t>Human biological </a:t>
            </a:r>
            <a:r>
              <a:rPr lang="en-US" sz="2400" b="1" dirty="0" smtClean="0">
                <a:solidFill>
                  <a:srgbClr val="FFFFFF"/>
                </a:solidFill>
                <a:latin typeface="Garamond"/>
                <a:cs typeface="Garamond"/>
              </a:rPr>
              <a:t>plasticity</a:t>
            </a:r>
          </a:p>
          <a:p>
            <a:r>
              <a:rPr lang="en-US" sz="2400" b="1" dirty="0" smtClean="0">
                <a:solidFill>
                  <a:srgbClr val="FFFFFF"/>
                </a:solidFill>
                <a:latin typeface="Garamond"/>
                <a:cs typeface="Garamond"/>
              </a:rPr>
              <a:t>Forensic Anthropology</a:t>
            </a:r>
          </a:p>
          <a:p>
            <a:r>
              <a:rPr lang="en-US" sz="2400" b="1" dirty="0" err="1" smtClean="0">
                <a:solidFill>
                  <a:srgbClr val="FFFFFF"/>
                </a:solidFill>
                <a:latin typeface="Garamond"/>
                <a:cs typeface="Garamond"/>
              </a:rPr>
              <a:t>Primatology</a:t>
            </a:r>
            <a:endParaRPr lang="en-US" sz="2400" b="1" dirty="0" smtClean="0">
              <a:solidFill>
                <a:srgbClr val="FFFFFF"/>
              </a:solidFill>
              <a:latin typeface="Garamond"/>
              <a:cs typeface="Garamond"/>
            </a:endParaRPr>
          </a:p>
          <a:p>
            <a:pPr>
              <a:buFontTx/>
              <a:buNone/>
            </a:pPr>
            <a:endParaRPr lang="en-US" sz="2400" b="1" dirty="0">
              <a:latin typeface="Garamond"/>
              <a:cs typeface="Garamond"/>
            </a:endParaRPr>
          </a:p>
        </p:txBody>
      </p:sp>
      <p:pic>
        <p:nvPicPr>
          <p:cNvPr id="101380" name="Picture 4" descr="koko5"/>
          <p:cNvPicPr>
            <a:picLocks noChangeAspect="1" noChangeArrowheads="1"/>
          </p:cNvPicPr>
          <p:nvPr/>
        </p:nvPicPr>
        <p:blipFill>
          <a:blip r:embed="rId3" cstate="print"/>
          <a:srcRect/>
          <a:stretch>
            <a:fillRect/>
          </a:stretch>
        </p:blipFill>
        <p:spPr bwMode="auto">
          <a:xfrm>
            <a:off x="6553200" y="4405313"/>
            <a:ext cx="2438400" cy="1919287"/>
          </a:xfrm>
          <a:prstGeom prst="rect">
            <a:avLst/>
          </a:prstGeom>
          <a:noFill/>
        </p:spPr>
      </p:pic>
      <p:pic>
        <p:nvPicPr>
          <p:cNvPr id="101381" name="Picture 5" descr="raymond_dart2"/>
          <p:cNvPicPr>
            <a:picLocks noChangeAspect="1" noChangeArrowheads="1"/>
          </p:cNvPicPr>
          <p:nvPr/>
        </p:nvPicPr>
        <p:blipFill>
          <a:blip r:embed="rId4" cstate="print"/>
          <a:srcRect/>
          <a:stretch>
            <a:fillRect/>
          </a:stretch>
        </p:blipFill>
        <p:spPr bwMode="auto">
          <a:xfrm>
            <a:off x="6629400" y="1447800"/>
            <a:ext cx="2209800" cy="1725613"/>
          </a:xfrm>
          <a:prstGeom prst="rect">
            <a:avLst/>
          </a:prstGeom>
          <a:noFill/>
        </p:spPr>
      </p:pic>
      <p:sp>
        <p:nvSpPr>
          <p:cNvPr id="7" name="Rectangle 2"/>
          <p:cNvSpPr>
            <a:spLocks noGrp="1" noChangeArrowheads="1"/>
          </p:cNvSpPr>
          <p:nvPr>
            <p:ph type="title"/>
          </p:nvPr>
        </p:nvSpPr>
        <p:spPr>
          <a:xfrm>
            <a:off x="457200" y="329736"/>
            <a:ext cx="8229600" cy="813264"/>
          </a:xfrm>
        </p:spPr>
        <p:txBody>
          <a:bodyPr>
            <a:normAutofit/>
          </a:bodyPr>
          <a:lstStyle/>
          <a:p>
            <a:r>
              <a:rPr lang="en-US" sz="4000" b="1" dirty="0">
                <a:solidFill>
                  <a:srgbClr val="CC3300"/>
                </a:solidFill>
                <a:latin typeface="Garamond"/>
                <a:cs typeface="Garamond"/>
              </a:rPr>
              <a:t>The Subdisciplines of Anthropology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457200" y="1524000"/>
            <a:ext cx="8229600" cy="4221163"/>
          </a:xfrm>
        </p:spPr>
        <p:txBody>
          <a:bodyPr>
            <a:normAutofit/>
          </a:bodyPr>
          <a:lstStyle/>
          <a:p>
            <a:r>
              <a:rPr lang="en-US" sz="2400" b="1" dirty="0">
                <a:solidFill>
                  <a:schemeClr val="accent1"/>
                </a:solidFill>
                <a:latin typeface="Garamond"/>
                <a:cs typeface="Garamond"/>
              </a:rPr>
              <a:t>Linguistic Anthropology</a:t>
            </a:r>
          </a:p>
          <a:p>
            <a:pPr>
              <a:buFontTx/>
              <a:buNone/>
            </a:pPr>
            <a:r>
              <a:rPr lang="en-US" sz="2400" dirty="0">
                <a:latin typeface="Garamond"/>
                <a:cs typeface="Garamond"/>
              </a:rPr>
              <a:t>Examines how speech varies with social </a:t>
            </a:r>
            <a:endParaRPr lang="en-US" sz="2400" dirty="0" smtClean="0">
              <a:latin typeface="Garamond"/>
              <a:cs typeface="Garamond"/>
            </a:endParaRPr>
          </a:p>
          <a:p>
            <a:pPr>
              <a:buFontTx/>
              <a:buNone/>
            </a:pPr>
            <a:r>
              <a:rPr lang="en-US" sz="2400" dirty="0" smtClean="0">
                <a:latin typeface="Garamond"/>
                <a:cs typeface="Garamond"/>
              </a:rPr>
              <a:t>factors and </a:t>
            </a:r>
            <a:r>
              <a:rPr lang="en-US" sz="2400" dirty="0">
                <a:latin typeface="Garamond"/>
                <a:cs typeface="Garamond"/>
              </a:rPr>
              <a:t>over time. </a:t>
            </a:r>
          </a:p>
        </p:txBody>
      </p:sp>
      <p:pic>
        <p:nvPicPr>
          <p:cNvPr id="50183" name="Picture 7" descr="http://sitemason.vanderbilt.edu/files/e7xaI8/peti%20class.jpg/main.jpg"/>
          <p:cNvPicPr>
            <a:picLocks noChangeAspect="1" noChangeArrowheads="1"/>
          </p:cNvPicPr>
          <p:nvPr/>
        </p:nvPicPr>
        <p:blipFill>
          <a:blip r:embed="rId3" cstate="print"/>
          <a:srcRect/>
          <a:stretch>
            <a:fillRect/>
          </a:stretch>
        </p:blipFill>
        <p:spPr bwMode="auto">
          <a:xfrm>
            <a:off x="5029200" y="4038600"/>
            <a:ext cx="3771900" cy="2489454"/>
          </a:xfrm>
          <a:prstGeom prst="rect">
            <a:avLst/>
          </a:prstGeom>
          <a:noFill/>
        </p:spPr>
      </p:pic>
      <p:pic>
        <p:nvPicPr>
          <p:cNvPr id="50185" name="Picture 9" descr="http://www.ru.nl/celex/subsecs/experiment.jpg"/>
          <p:cNvPicPr>
            <a:picLocks noChangeAspect="1" noChangeArrowheads="1"/>
          </p:cNvPicPr>
          <p:nvPr/>
        </p:nvPicPr>
        <p:blipFill>
          <a:blip r:embed="rId4" cstate="print"/>
          <a:srcRect/>
          <a:stretch>
            <a:fillRect/>
          </a:stretch>
        </p:blipFill>
        <p:spPr bwMode="auto">
          <a:xfrm>
            <a:off x="304800" y="3962400"/>
            <a:ext cx="4095750" cy="2667000"/>
          </a:xfrm>
          <a:prstGeom prst="rect">
            <a:avLst/>
          </a:prstGeom>
          <a:noFill/>
        </p:spPr>
      </p:pic>
      <p:sp>
        <p:nvSpPr>
          <p:cNvPr id="7" name="Rectangle 2"/>
          <p:cNvSpPr>
            <a:spLocks noGrp="1" noChangeArrowheads="1"/>
          </p:cNvSpPr>
          <p:nvPr>
            <p:ph type="title"/>
          </p:nvPr>
        </p:nvSpPr>
        <p:spPr>
          <a:xfrm>
            <a:off x="457200" y="329736"/>
            <a:ext cx="8229600" cy="813264"/>
          </a:xfrm>
        </p:spPr>
        <p:txBody>
          <a:bodyPr>
            <a:normAutofit/>
          </a:bodyPr>
          <a:lstStyle/>
          <a:p>
            <a:r>
              <a:rPr lang="en-US" sz="4000" b="1" dirty="0">
                <a:solidFill>
                  <a:srgbClr val="CC3300"/>
                </a:solidFill>
                <a:latin typeface="Garamond"/>
                <a:cs typeface="Garamond"/>
              </a:rPr>
              <a:t>The Subdisciplines of Anthropology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a:xfrm>
            <a:off x="304800" y="1676400"/>
            <a:ext cx="8610600" cy="5181600"/>
          </a:xfrm>
        </p:spPr>
        <p:txBody>
          <a:bodyPr>
            <a:normAutofit/>
          </a:bodyPr>
          <a:lstStyle/>
          <a:p>
            <a:pPr>
              <a:lnSpc>
                <a:spcPct val="90000"/>
              </a:lnSpc>
              <a:buFontTx/>
              <a:buNone/>
            </a:pPr>
            <a:endParaRPr lang="en-US" sz="2400" b="1" dirty="0">
              <a:latin typeface="Garamond"/>
              <a:cs typeface="Garamond"/>
            </a:endParaRPr>
          </a:p>
          <a:p>
            <a:pPr>
              <a:lnSpc>
                <a:spcPct val="90000"/>
              </a:lnSpc>
              <a:buFontTx/>
              <a:buBlip>
                <a:blip r:embed="rId3"/>
              </a:buBlip>
            </a:pPr>
            <a:r>
              <a:rPr lang="en-US" sz="2400" b="1" dirty="0" smtClean="0">
                <a:latin typeface="Garamond"/>
                <a:cs typeface="Garamond"/>
              </a:rPr>
              <a:t>All four sub-disciplines </a:t>
            </a:r>
            <a:r>
              <a:rPr lang="en-US" sz="2400" b="1" dirty="0">
                <a:latin typeface="Garamond"/>
                <a:cs typeface="Garamond"/>
              </a:rPr>
              <a:t>influence each </a:t>
            </a:r>
            <a:r>
              <a:rPr lang="en-US" sz="2400" b="1" dirty="0" smtClean="0">
                <a:latin typeface="Garamond"/>
                <a:cs typeface="Garamond"/>
              </a:rPr>
              <a:t>other, and all have an applied component.</a:t>
            </a:r>
          </a:p>
          <a:p>
            <a:pPr>
              <a:lnSpc>
                <a:spcPct val="90000"/>
              </a:lnSpc>
              <a:buFontTx/>
              <a:buNone/>
            </a:pPr>
            <a:endParaRPr lang="en-US" sz="2400" b="1" dirty="0" smtClean="0">
              <a:latin typeface="Garamond"/>
              <a:cs typeface="Garamond"/>
            </a:endParaRPr>
          </a:p>
          <a:p>
            <a:pPr>
              <a:lnSpc>
                <a:spcPct val="90000"/>
              </a:lnSpc>
              <a:buFontTx/>
              <a:buBlip>
                <a:blip r:embed="rId3"/>
              </a:buBlip>
            </a:pPr>
            <a:r>
              <a:rPr lang="en-US" sz="2400" b="1" dirty="0">
                <a:latin typeface="Garamond"/>
                <a:cs typeface="Garamond"/>
              </a:rPr>
              <a:t>All anthropologists share the assumption that “human nature” cannot be understood from studying a single nation, society or cultural tradition. </a:t>
            </a:r>
            <a:r>
              <a:rPr lang="en-US" sz="2400" b="1" dirty="0">
                <a:solidFill>
                  <a:schemeClr val="accent2"/>
                </a:solidFill>
                <a:latin typeface="Garamond"/>
                <a:cs typeface="Garamond"/>
              </a:rPr>
              <a:t>A comparative, cross-cultural approach is essential. </a:t>
            </a:r>
          </a:p>
          <a:p>
            <a:pPr>
              <a:lnSpc>
                <a:spcPct val="90000"/>
              </a:lnSpc>
              <a:buFontTx/>
              <a:buNone/>
            </a:pPr>
            <a:endParaRPr lang="en-US" sz="2400" b="1" dirty="0">
              <a:latin typeface="Garamond"/>
              <a:cs typeface="Garamond"/>
            </a:endParaRPr>
          </a:p>
          <a:p>
            <a:pPr>
              <a:lnSpc>
                <a:spcPct val="90000"/>
              </a:lnSpc>
              <a:buFontTx/>
              <a:buNone/>
            </a:pPr>
            <a:endParaRPr lang="en-US" sz="2400" b="1" dirty="0">
              <a:latin typeface="Garamond"/>
              <a:cs typeface="Garamond"/>
            </a:endParaRPr>
          </a:p>
        </p:txBody>
      </p:sp>
      <p:sp>
        <p:nvSpPr>
          <p:cNvPr id="83970" name="Rectangle 2"/>
          <p:cNvSpPr>
            <a:spLocks noGrp="1" noChangeArrowheads="1"/>
          </p:cNvSpPr>
          <p:nvPr>
            <p:ph type="title"/>
          </p:nvPr>
        </p:nvSpPr>
        <p:spPr>
          <a:xfrm>
            <a:off x="457200" y="274638"/>
            <a:ext cx="8229600" cy="1143000"/>
          </a:xfrm>
        </p:spPr>
        <p:txBody>
          <a:bodyPr>
            <a:normAutofit/>
          </a:bodyPr>
          <a:lstStyle/>
          <a:p>
            <a:r>
              <a:rPr lang="en-US" sz="3200" b="1" dirty="0">
                <a:solidFill>
                  <a:srgbClr val="CC3300"/>
                </a:solidFill>
                <a:latin typeface="Garamond"/>
                <a:cs typeface="Garamond"/>
              </a:rPr>
              <a:t>General Anthropology: The Four-Field Approach</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latin typeface="Garamond"/>
                <a:cs typeface="Garamond"/>
              </a:rPr>
              <a:t>Culture: Sets of learned behavior and ideas that human beings acquire as members of society.</a:t>
            </a:r>
          </a:p>
          <a:p>
            <a:endParaRPr lang="en-US" sz="2400" dirty="0" smtClean="0">
              <a:latin typeface="Garamond"/>
              <a:cs typeface="Garamond"/>
            </a:endParaRPr>
          </a:p>
          <a:p>
            <a:r>
              <a:rPr lang="en-US" sz="2400" dirty="0" smtClean="0">
                <a:latin typeface="Garamond"/>
                <a:cs typeface="Garamond"/>
              </a:rPr>
              <a:t>Humans use culture to adapt to and to transform the world in which they live.</a:t>
            </a:r>
          </a:p>
          <a:p>
            <a:endParaRPr lang="en-US" sz="2400" dirty="0" smtClean="0">
              <a:latin typeface="Garamond"/>
              <a:cs typeface="Garamond"/>
            </a:endParaRPr>
          </a:p>
          <a:p>
            <a:r>
              <a:rPr lang="en-US" sz="2400" dirty="0" smtClean="0">
                <a:latin typeface="Garamond"/>
                <a:cs typeface="Garamond"/>
              </a:rPr>
              <a:t>Culture is what makes us </a:t>
            </a:r>
            <a:r>
              <a:rPr lang="en-US" sz="2400" b="1" dirty="0" smtClean="0">
                <a:solidFill>
                  <a:schemeClr val="accent1"/>
                </a:solidFill>
                <a:latin typeface="Garamond"/>
                <a:cs typeface="Garamond"/>
              </a:rPr>
              <a:t>unique</a:t>
            </a:r>
          </a:p>
        </p:txBody>
      </p:sp>
      <p:sp>
        <p:nvSpPr>
          <p:cNvPr id="3" name="Title 2"/>
          <p:cNvSpPr>
            <a:spLocks noGrp="1"/>
          </p:cNvSpPr>
          <p:nvPr>
            <p:ph type="title"/>
          </p:nvPr>
        </p:nvSpPr>
        <p:spPr/>
        <p:txBody>
          <a:bodyPr/>
          <a:lstStyle/>
          <a:p>
            <a:r>
              <a:rPr lang="en-US" dirty="0" smtClean="0">
                <a:solidFill>
                  <a:schemeClr val="accent2"/>
                </a:solidFill>
                <a:latin typeface="Garamond"/>
                <a:cs typeface="Garamond"/>
              </a:rPr>
              <a:t>What is Culture?</a:t>
            </a:r>
            <a:endParaRPr lang="en-US" dirty="0">
              <a:solidFill>
                <a:schemeClr val="accent2"/>
              </a:solidFill>
              <a:latin typeface="Garamond"/>
              <a:cs typeface="Garamond"/>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7200" y="1600200"/>
            <a:ext cx="8305800" cy="1981200"/>
          </a:xfrm>
        </p:spPr>
        <p:txBody>
          <a:bodyPr/>
          <a:lstStyle/>
          <a:p>
            <a:r>
              <a:rPr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CULTURE &amp; THE INDIVIDUAL</a:t>
            </a:r>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Subtitle 3"/>
          <p:cNvSpPr>
            <a:spLocks noGrp="1"/>
          </p:cNvSpPr>
          <p:nvPr>
            <p:ph type="subTitle" idx="1"/>
          </p:nvPr>
        </p:nvSpPr>
        <p:spPr>
          <a:xfrm>
            <a:off x="457200" y="3581400"/>
            <a:ext cx="8305800" cy="1143000"/>
          </a:xfrm>
        </p:spPr>
        <p:txBody>
          <a:bodyPr/>
          <a:lstStyle/>
          <a:p>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AGENCY &amp; PRACTICE</a:t>
            </a: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052" name="Picture 4"/>
          <p:cNvPicPr>
            <a:picLocks noChangeAspect="1" noChangeArrowheads="1"/>
          </p:cNvPicPr>
          <p:nvPr/>
        </p:nvPicPr>
        <p:blipFill>
          <a:blip r:embed="rId3" cstate="print"/>
          <a:srcRect/>
          <a:stretch>
            <a:fillRect/>
          </a:stretch>
        </p:blipFill>
        <p:spPr bwMode="auto">
          <a:xfrm>
            <a:off x="3124200" y="4495800"/>
            <a:ext cx="3200400" cy="213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88706"/>
            <a:ext cx="7924800" cy="2802294"/>
          </a:xfrm>
        </p:spPr>
        <p:txBody>
          <a:bodyPr>
            <a:normAutofit fontScale="92500"/>
          </a:bodyPr>
          <a:lstStyle/>
          <a:p>
            <a:r>
              <a:rPr lang="en-US" sz="3300" b="1" dirty="0" smtClean="0">
                <a:latin typeface="Times New Roman" pitchFamily="18" charset="0"/>
                <a:cs typeface="Times New Roman" pitchFamily="18" charset="0"/>
              </a:rPr>
              <a:t>Is each and every one of us constrained by the culture, the social rules, and the actions of other individuals who live around us?</a:t>
            </a:r>
          </a:p>
          <a:p>
            <a:endParaRPr lang="en-US" sz="3300" b="1" dirty="0" smtClean="0">
              <a:latin typeface="Times New Roman" pitchFamily="18" charset="0"/>
              <a:cs typeface="Times New Roman" pitchFamily="18" charset="0"/>
            </a:endParaRPr>
          </a:p>
          <a:p>
            <a:r>
              <a:rPr lang="en-US" sz="3300" b="1" dirty="0" smtClean="0">
                <a:latin typeface="Times New Roman" pitchFamily="18" charset="0"/>
                <a:cs typeface="Times New Roman" pitchFamily="18" charset="0"/>
              </a:rPr>
              <a:t>Or are we completely independent?</a:t>
            </a:r>
          </a:p>
          <a:p>
            <a:endParaRPr lang="en-US" sz="3300" b="1" dirty="0">
              <a:latin typeface="Times New Roman" pitchFamily="18" charset="0"/>
              <a:cs typeface="Times New Roman" pitchFamily="18" charset="0"/>
            </a:endParaRPr>
          </a:p>
          <a:p>
            <a:endParaRPr lang="en-US" sz="3300" b="1" dirty="0" smtClean="0">
              <a:latin typeface="Times New Roman" pitchFamily="18" charset="0"/>
              <a:cs typeface="Times New Roman" pitchFamily="18" charset="0"/>
            </a:endParaRPr>
          </a:p>
          <a:p>
            <a:pPr>
              <a:buNone/>
            </a:pPr>
            <a:endParaRPr lang="en-US" sz="3300" dirty="0" smtClean="0"/>
          </a:p>
          <a:p>
            <a:pPr>
              <a:buNone/>
            </a:pPr>
            <a:endParaRPr lang="en-US" sz="33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CULTURE &amp; THE INDIVIDUAL</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4004791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64906"/>
            <a:ext cx="8229600" cy="4935894"/>
          </a:xfrm>
        </p:spPr>
        <p:txBody>
          <a:bodyPr>
            <a:normAutofit fontScale="85000" lnSpcReduction="20000"/>
          </a:bodyPr>
          <a:lstStyle/>
          <a:p>
            <a:r>
              <a:rPr lang="en-US" sz="3600" b="1" dirty="0" smtClean="0">
                <a:latin typeface="Times New Roman" pitchFamily="18" charset="0"/>
                <a:cs typeface="Times New Roman" pitchFamily="18" charset="0"/>
              </a:rPr>
              <a:t>Is each and every one of us constrained by the culture, the social rules, and the actions of other individuals who live around us?</a:t>
            </a:r>
          </a:p>
          <a:p>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Or are we completely independent?</a:t>
            </a:r>
          </a:p>
          <a:p>
            <a:endParaRPr lang="en-US" sz="3600" b="1" dirty="0">
              <a:latin typeface="Times New Roman" pitchFamily="18" charset="0"/>
              <a:cs typeface="Times New Roman" pitchFamily="18" charset="0"/>
            </a:endParaRPr>
          </a:p>
          <a:p>
            <a:pPr>
              <a:buNone/>
            </a:pPr>
            <a:r>
              <a:rPr lang="en-US" sz="3600" b="1" dirty="0" smtClean="0">
                <a:solidFill>
                  <a:schemeClr val="accent1"/>
                </a:solidFill>
                <a:latin typeface="Times New Roman" pitchFamily="18" charset="0"/>
                <a:cs typeface="Times New Roman" pitchFamily="18" charset="0"/>
              </a:rPr>
              <a:t>Agency: </a:t>
            </a: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capacity of individuals to act independently and to make their own free choices</a:t>
            </a:r>
            <a:r>
              <a:rPr lang="en-US" sz="3600" dirty="0" smtClean="0">
                <a:latin typeface="Times New Roman" panose="02020603050405020304" pitchFamily="18" charset="0"/>
                <a:cs typeface="Times New Roman" panose="02020603050405020304" pitchFamily="18" charset="0"/>
              </a:rPr>
              <a:t>.</a:t>
            </a:r>
            <a:r>
              <a:rPr lang="en-US" sz="3600" b="1" dirty="0">
                <a:latin typeface="Times New Roman" pitchFamily="18" charset="0"/>
                <a:cs typeface="Times New Roman" pitchFamily="18" charset="0"/>
              </a:rPr>
              <a:t> </a:t>
            </a:r>
            <a:r>
              <a:rPr lang="en-US" sz="3600" b="1" dirty="0" smtClean="0">
                <a:latin typeface="Times New Roman" pitchFamily="18" charset="0"/>
                <a:cs typeface="Times New Roman" pitchFamily="18" charset="0"/>
              </a:rPr>
              <a:t>The </a:t>
            </a:r>
            <a:r>
              <a:rPr lang="en-US" sz="3600" b="1" dirty="0">
                <a:latin typeface="Times New Roman" pitchFamily="18" charset="0"/>
                <a:cs typeface="Times New Roman" pitchFamily="18" charset="0"/>
              </a:rPr>
              <a:t>actions that individuals take, both </a:t>
            </a:r>
            <a:r>
              <a:rPr lang="en-US" sz="3600" b="1" dirty="0" smtClean="0">
                <a:latin typeface="Times New Roman" pitchFamily="18" charset="0"/>
                <a:cs typeface="Times New Roman" pitchFamily="18" charset="0"/>
              </a:rPr>
              <a:t>alone </a:t>
            </a:r>
            <a:r>
              <a:rPr lang="en-US" sz="3600" b="1" dirty="0">
                <a:latin typeface="Times New Roman" pitchFamily="18" charset="0"/>
                <a:cs typeface="Times New Roman" pitchFamily="18" charset="0"/>
              </a:rPr>
              <a:t>and in groups, in forming and </a:t>
            </a:r>
            <a:r>
              <a:rPr lang="en-US" sz="3600" b="1" dirty="0" smtClean="0">
                <a:latin typeface="Times New Roman" pitchFamily="18" charset="0"/>
                <a:cs typeface="Times New Roman" pitchFamily="18" charset="0"/>
              </a:rPr>
              <a:t>transforming </a:t>
            </a:r>
            <a:r>
              <a:rPr lang="en-US" sz="3600" b="1" dirty="0">
                <a:latin typeface="Times New Roman" pitchFamily="18" charset="0"/>
                <a:cs typeface="Times New Roman" pitchFamily="18" charset="0"/>
              </a:rPr>
              <a:t>cultural identities.</a:t>
            </a:r>
          </a:p>
          <a:p>
            <a:endParaRPr lang="en-US" sz="3600" b="1" dirty="0" smtClean="0">
              <a:latin typeface="Times New Roman" pitchFamily="18" charset="0"/>
              <a:cs typeface="Times New Roman" pitchFamily="18" charset="0"/>
            </a:endParaRPr>
          </a:p>
          <a:p>
            <a:endParaRPr lang="en-US" sz="3600" b="1" dirty="0" smtClean="0">
              <a:latin typeface="Times New Roman" pitchFamily="18" charset="0"/>
              <a:cs typeface="Times New Roman" pitchFamily="18" charset="0"/>
            </a:endParaRPr>
          </a:p>
          <a:p>
            <a:pPr>
              <a:buNone/>
            </a:pPr>
            <a:endParaRPr lang="en-US" sz="3600" dirty="0" smtClean="0"/>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CULTURE &amp; THE INDIVIDUAL</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33989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257800"/>
          </a:xfrm>
        </p:spPr>
        <p:txBody>
          <a:bodyPr>
            <a:normAutofit/>
          </a:bodyPr>
          <a:lstStyle/>
          <a:p>
            <a:pPr>
              <a:buNone/>
            </a:pPr>
            <a:endParaRPr lang="en-US" sz="3600" b="1" dirty="0" smtClean="0">
              <a:latin typeface="Times New Roman" pitchFamily="18" charset="0"/>
              <a:cs typeface="Times New Roman" pitchFamily="18" charset="0"/>
            </a:endParaRPr>
          </a:p>
          <a:p>
            <a:pPr>
              <a:buNone/>
            </a:pPr>
            <a:r>
              <a:rPr lang="en-US" sz="3600" b="1" dirty="0" smtClean="0">
                <a:latin typeface="Times New Roman" pitchFamily="18" charset="0"/>
                <a:cs typeface="Times New Roman" pitchFamily="18" charset="0"/>
              </a:rPr>
              <a:t>“System”: various concepts - society, social relations, social structure</a:t>
            </a:r>
          </a:p>
          <a:p>
            <a:pPr>
              <a:buNone/>
            </a:pPr>
            <a:endParaRPr lang="en-US" sz="3600" b="1" dirty="0" smtClean="0">
              <a:latin typeface="Times New Roman" pitchFamily="18" charset="0"/>
              <a:cs typeface="Times New Roman" pitchFamily="18" charset="0"/>
            </a:endParaRPr>
          </a:p>
          <a:p>
            <a:pPr>
              <a:buNone/>
            </a:pPr>
            <a:r>
              <a:rPr lang="en-US" sz="3600" b="1" dirty="0" smtClean="0">
                <a:latin typeface="Times New Roman" pitchFamily="18" charset="0"/>
                <a:cs typeface="Times New Roman" pitchFamily="18" charset="0"/>
              </a:rPr>
              <a:t>“Individual”: a person/ individual human being that constitutes (is part of) the “System”</a:t>
            </a:r>
          </a:p>
          <a:p>
            <a:pPr>
              <a:buNone/>
            </a:pPr>
            <a:endParaRPr lang="en-US" sz="3600" b="1" dirty="0" smtClean="0">
              <a:latin typeface="Times New Roman" pitchFamily="18" charset="0"/>
              <a:cs typeface="Times New Roman" pitchFamily="18" charset="0"/>
            </a:endParaRPr>
          </a:p>
          <a:p>
            <a:pPr>
              <a:buNone/>
            </a:pPr>
            <a:endParaRPr lang="en-US" sz="3600" dirty="0" smtClean="0"/>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CULTURE &amp; THE INDIVIDUAL</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257800"/>
          </a:xfrm>
        </p:spPr>
        <p:txBody>
          <a:bodyPr>
            <a:normAutofit/>
          </a:bodyPr>
          <a:lstStyle/>
          <a:p>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 “Ideal culture”: what people say the </a:t>
            </a:r>
            <a:r>
              <a:rPr lang="en-US" sz="3600" b="1" i="1" dirty="0" smtClean="0">
                <a:latin typeface="Times New Roman" pitchFamily="18" charset="0"/>
                <a:cs typeface="Times New Roman" pitchFamily="18" charset="0"/>
              </a:rPr>
              <a:t>should</a:t>
            </a:r>
            <a:r>
              <a:rPr lang="en-US" sz="3600" b="1" dirty="0" smtClean="0">
                <a:latin typeface="Times New Roman" pitchFamily="18" charset="0"/>
                <a:cs typeface="Times New Roman" pitchFamily="18" charset="0"/>
              </a:rPr>
              <a:t> do and what people </a:t>
            </a:r>
            <a:r>
              <a:rPr lang="en-US" sz="3600" b="1" i="1" dirty="0" smtClean="0">
                <a:latin typeface="Times New Roman" pitchFamily="18" charset="0"/>
                <a:cs typeface="Times New Roman" pitchFamily="18" charset="0"/>
              </a:rPr>
              <a:t>say </a:t>
            </a:r>
            <a:r>
              <a:rPr lang="en-US" sz="3600" b="1" dirty="0" smtClean="0">
                <a:latin typeface="Times New Roman" pitchFamily="18" charset="0"/>
                <a:cs typeface="Times New Roman" pitchFamily="18" charset="0"/>
              </a:rPr>
              <a:t>they do.</a:t>
            </a:r>
          </a:p>
          <a:p>
            <a:pPr>
              <a:buNone/>
            </a:pPr>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“Real culture”: actual behavior as observed by the anthropologist. </a:t>
            </a:r>
          </a:p>
          <a:p>
            <a:pPr>
              <a:buNone/>
            </a:pPr>
            <a:endParaRPr lang="en-US" sz="3600" dirty="0" smtClean="0"/>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CULTURE &amp; THE INDIVIDUAL</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7775" y="4648868"/>
            <a:ext cx="4214000" cy="217239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6600" y="161255"/>
            <a:ext cx="1463651" cy="179783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4916258"/>
            <a:ext cx="3326191" cy="19050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683" y="161255"/>
            <a:ext cx="2978710" cy="220244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3885" y="144095"/>
            <a:ext cx="3276678" cy="2931604"/>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69698" y="1989530"/>
            <a:ext cx="2628900" cy="2628900"/>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909" y="2756035"/>
            <a:ext cx="2320423" cy="1876391"/>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68816" y="2714629"/>
            <a:ext cx="3038094" cy="1917797"/>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5029200"/>
          </a:xfrm>
        </p:spPr>
        <p:txBody>
          <a:bodyPr>
            <a:normAutofit/>
          </a:bodyPr>
          <a:lstStyle/>
          <a:p>
            <a:r>
              <a:rPr lang="en-US" sz="3600" b="1" dirty="0" smtClean="0">
                <a:latin typeface="Times New Roman" pitchFamily="18" charset="0"/>
                <a:cs typeface="Times New Roman" pitchFamily="18" charset="0"/>
              </a:rPr>
              <a:t>Culture is no longer seen as an entity: </a:t>
            </a:r>
            <a:r>
              <a:rPr lang="en-US" sz="3600" b="1" dirty="0" smtClean="0">
                <a:solidFill>
                  <a:srgbClr val="2DA2BF"/>
                </a:solidFill>
                <a:effectLst>
                  <a:outerShdw blurRad="38100" dist="38100" dir="2700000" algn="tl">
                    <a:srgbClr val="000000">
                      <a:alpha val="43137"/>
                    </a:srgbClr>
                  </a:outerShdw>
                </a:effectLst>
                <a:latin typeface="Times New Roman" pitchFamily="18" charset="0"/>
                <a:cs typeface="Times New Roman" pitchFamily="18" charset="0"/>
              </a:rPr>
              <a:t>culture is a process</a:t>
            </a:r>
            <a:r>
              <a:rPr lang="en-US" sz="3600" b="1" dirty="0" smtClean="0">
                <a:latin typeface="Times New Roman" pitchFamily="18" charset="0"/>
                <a:cs typeface="Times New Roman" pitchFamily="18" charset="0"/>
              </a:rPr>
              <a:t>. </a:t>
            </a:r>
          </a:p>
          <a:p>
            <a:pPr>
              <a:buNone/>
            </a:pPr>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 Today anthropologists emphasize how day-to-day action, practice, or resistance can make and re-make culture. </a:t>
            </a:r>
          </a:p>
          <a:p>
            <a:endParaRPr lang="en-US" sz="3600" b="1" dirty="0" smtClean="0">
              <a:latin typeface="Times New Roman" pitchFamily="18" charset="0"/>
              <a:cs typeface="Times New Roman" pitchFamily="18" charset="0"/>
            </a:endParaRPr>
          </a:p>
          <a:p>
            <a:pPr>
              <a:buNone/>
            </a:pPr>
            <a:endParaRPr lang="en-US" sz="3600" dirty="0" smtClean="0"/>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CULTURE &amp; THE INDIVIDUAL</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sz="5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ETHNOCENTRICISM, CULTURAL RELATIVISM</a:t>
            </a:r>
            <a:br>
              <a:rPr sz="5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sz="5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HUMAN RIGHTS</a:t>
            </a:r>
            <a:endParaRPr lang="en-US" sz="5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3666" name="Picture 2" descr="http://cache.boston.com/resize/bonzai-fba/AP_Photo/2007/09/22/1190445207_5709/410w.jpg"/>
          <p:cNvPicPr>
            <a:picLocks noChangeAspect="1" noChangeArrowheads="1"/>
          </p:cNvPicPr>
          <p:nvPr/>
        </p:nvPicPr>
        <p:blipFill>
          <a:blip r:embed="rId3" cstate="print"/>
          <a:srcRect/>
          <a:stretch>
            <a:fillRect/>
          </a:stretch>
        </p:blipFill>
        <p:spPr bwMode="auto">
          <a:xfrm>
            <a:off x="4648200" y="3810000"/>
            <a:ext cx="3905250" cy="2600325"/>
          </a:xfrm>
          <a:prstGeom prst="rect">
            <a:avLst/>
          </a:prstGeom>
          <a:noFill/>
        </p:spPr>
      </p:pic>
      <p:pic>
        <p:nvPicPr>
          <p:cNvPr id="113668" name="Picture 4" descr="http://www.mythinglinks.org/WomenFlee~cmp30~capt_1000565819pakistan_afghanistan.jpg"/>
          <p:cNvPicPr>
            <a:picLocks noChangeAspect="1" noChangeArrowheads="1"/>
          </p:cNvPicPr>
          <p:nvPr/>
        </p:nvPicPr>
        <p:blipFill>
          <a:blip r:embed="rId4" cstate="print"/>
          <a:srcRect/>
          <a:stretch>
            <a:fillRect/>
          </a:stretch>
        </p:blipFill>
        <p:spPr bwMode="auto">
          <a:xfrm>
            <a:off x="762000" y="3657600"/>
            <a:ext cx="3505200" cy="285868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800600"/>
          </a:xfrm>
        </p:spPr>
        <p:txBody>
          <a:bodyPr>
            <a:normAutofit fontScale="92500" lnSpcReduction="20000"/>
          </a:bodyPr>
          <a:lstStyle/>
          <a:p>
            <a:r>
              <a:rPr lang="en-US" sz="3600" b="1" dirty="0" smtClean="0">
                <a:solidFill>
                  <a:srgbClr val="2DA2BF"/>
                </a:solidFill>
                <a:effectLst>
                  <a:outerShdw blurRad="38100" dist="38100" dir="2700000" algn="tl">
                    <a:srgbClr val="000000">
                      <a:alpha val="43137"/>
                    </a:srgbClr>
                  </a:outerShdw>
                </a:effectLst>
                <a:latin typeface="Times New Roman" pitchFamily="18" charset="0"/>
                <a:cs typeface="Times New Roman" pitchFamily="18" charset="0"/>
              </a:rPr>
              <a:t>Ethnocentrism</a:t>
            </a:r>
            <a:r>
              <a:rPr lang="en-US" sz="3600" b="1" dirty="0" smtClean="0">
                <a:effectLst>
                  <a:outerShdw blurRad="38100" dist="38100" dir="2700000" algn="tl">
                    <a:srgbClr val="000000">
                      <a:alpha val="43137"/>
                    </a:srgbClr>
                  </a:outerShdw>
                </a:effectLst>
                <a:latin typeface="Times New Roman" pitchFamily="18" charset="0"/>
                <a:cs typeface="Times New Roman" pitchFamily="18" charset="0"/>
              </a:rPr>
              <a:t>: the tendency to view one’s own culture as superior and to apply one’s own values in judging the behavior and beliefs of people raised in other cultures.</a:t>
            </a:r>
          </a:p>
          <a:p>
            <a:pPr>
              <a:buNone/>
            </a:pPr>
            <a:endParaRPr lang="en-US" sz="3600" b="1" dirty="0" smtClean="0">
              <a:latin typeface="Times New Roman" pitchFamily="18" charset="0"/>
              <a:cs typeface="Times New Roman" pitchFamily="18" charset="0"/>
            </a:endParaRPr>
          </a:p>
          <a:p>
            <a:pPr>
              <a:buNone/>
            </a:pPr>
            <a:r>
              <a:rPr lang="en-US" sz="3600" b="1" dirty="0" smtClean="0">
                <a:latin typeface="Times New Roman" pitchFamily="18" charset="0"/>
                <a:cs typeface="Times New Roman" pitchFamily="18" charset="0"/>
              </a:rPr>
              <a:t>	Ethnocentrism is a cultural universal.</a:t>
            </a:r>
          </a:p>
          <a:p>
            <a:pPr>
              <a:buNone/>
            </a:pPr>
            <a:r>
              <a:rPr lang="en-US" sz="3600" b="1" dirty="0" smtClean="0">
                <a:latin typeface="Times New Roman" pitchFamily="18" charset="0"/>
                <a:cs typeface="Times New Roman" pitchFamily="18" charset="0"/>
              </a:rPr>
              <a:t>	</a:t>
            </a:r>
          </a:p>
          <a:p>
            <a:pPr>
              <a:buNone/>
            </a:pPr>
            <a:r>
              <a:rPr lang="en-US" sz="3600" b="1" dirty="0" smtClean="0">
                <a:latin typeface="Times New Roman" pitchFamily="18" charset="0"/>
                <a:cs typeface="Times New Roman" pitchFamily="18" charset="0"/>
              </a:rPr>
              <a:t>	Ethnocentrism contributes to social solidarity, a sense of value and community, among people who share a cultural tradition.</a:t>
            </a:r>
          </a:p>
          <a:p>
            <a:pPr>
              <a:buNone/>
            </a:pPr>
            <a:endParaRPr lang="en-US" sz="3600" dirty="0" smtClean="0"/>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ETHNOCENTRISM</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800600"/>
          </a:xfrm>
        </p:spPr>
        <p:txBody>
          <a:bodyPr>
            <a:normAutofit/>
          </a:bodyPr>
          <a:lstStyle/>
          <a:p>
            <a:r>
              <a:rPr lang="en-US" sz="3600" b="1" dirty="0" smtClean="0">
                <a:solidFill>
                  <a:srgbClr val="2DA2BF"/>
                </a:solidFill>
                <a:effectLst>
                  <a:outerShdw blurRad="38100" dist="38100" dir="2700000" algn="tl">
                    <a:srgbClr val="000000">
                      <a:alpha val="43137"/>
                    </a:srgbClr>
                  </a:outerShdw>
                </a:effectLst>
                <a:latin typeface="Times New Roman" pitchFamily="18" charset="0"/>
                <a:cs typeface="Times New Roman" pitchFamily="18" charset="0"/>
              </a:rPr>
              <a:t>Cultural relativism:</a:t>
            </a:r>
            <a:r>
              <a:rPr lang="en-US" sz="3600" b="1" dirty="0" smtClean="0">
                <a:solidFill>
                  <a:srgbClr val="2DA2BF"/>
                </a:solidFill>
                <a:latin typeface="Times New Roman" pitchFamily="18" charset="0"/>
                <a:cs typeface="Times New Roman" pitchFamily="18" charset="0"/>
              </a:rPr>
              <a:t> </a:t>
            </a:r>
            <a:r>
              <a:rPr lang="en-US" sz="3600" b="1" dirty="0" smtClean="0">
                <a:latin typeface="Times New Roman" pitchFamily="18" charset="0"/>
                <a:cs typeface="Times New Roman" pitchFamily="18" charset="0"/>
              </a:rPr>
              <a:t>behavior in one culture should not be judged by the standards of another culture.</a:t>
            </a:r>
          </a:p>
          <a:p>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At its most extreme: the moral and ethical rules of all cultures deserve equal respect. </a:t>
            </a:r>
          </a:p>
          <a:p>
            <a:pPr>
              <a:buNone/>
            </a:pPr>
            <a:endParaRPr lang="en-US" sz="3600" dirty="0" smtClean="0"/>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CULTURAL RELATIVISM</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953000"/>
          </a:xfrm>
        </p:spPr>
        <p:txBody>
          <a:bodyPr>
            <a:normAutofit/>
          </a:bodyPr>
          <a:lstStyle/>
          <a:p>
            <a:r>
              <a:rPr lang="en-US" sz="3600" b="1" dirty="0" smtClean="0">
                <a:latin typeface="Times New Roman" pitchFamily="18" charset="0"/>
                <a:cs typeface="Times New Roman" pitchFamily="18" charset="0"/>
              </a:rPr>
              <a:t>Nazi atrocities</a:t>
            </a:r>
          </a:p>
          <a:p>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Female genital mutilation (FMG)</a:t>
            </a:r>
          </a:p>
          <a:p>
            <a:pPr>
              <a:buNone/>
            </a:pPr>
            <a:r>
              <a:rPr lang="en-US" sz="3600" b="1" dirty="0" smtClean="0">
                <a:latin typeface="Times New Roman" pitchFamily="18" charset="0"/>
                <a:cs typeface="Times New Roman" pitchFamily="18" charset="0"/>
              </a:rPr>
              <a:t>Can we be non-judgmental?</a:t>
            </a:r>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CULTURAL RELATIVISM</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3426" name="Picture 2" descr="http://watch.windsofchange.net/pics/capt.kab10103081346.afghanistan_womens_day_kab101.jpg"/>
          <p:cNvPicPr>
            <a:picLocks noChangeAspect="1" noChangeArrowheads="1"/>
          </p:cNvPicPr>
          <p:nvPr/>
        </p:nvPicPr>
        <p:blipFill>
          <a:blip r:embed="rId3" cstate="print"/>
          <a:srcRect/>
          <a:stretch>
            <a:fillRect/>
          </a:stretch>
        </p:blipFill>
        <p:spPr bwMode="auto">
          <a:xfrm>
            <a:off x="3200400" y="4311433"/>
            <a:ext cx="3048000" cy="232688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normAutofit fontScale="77500" lnSpcReduction="20000"/>
          </a:bodyPr>
          <a:lstStyle/>
          <a:p>
            <a:endParaRPr lang="en-US" sz="3600" b="1" dirty="0" smtClean="0">
              <a:latin typeface="Times New Roman" pitchFamily="18" charset="0"/>
              <a:cs typeface="Times New Roman" pitchFamily="18" charset="0"/>
            </a:endParaRPr>
          </a:p>
          <a:p>
            <a:r>
              <a:rPr lang="en-US" sz="2800" b="1" i="1" dirty="0" smtClean="0">
                <a:latin typeface="Times New Roman" pitchFamily="18" charset="0"/>
                <a:cs typeface="Times New Roman" pitchFamily="18" charset="0"/>
              </a:rPr>
              <a:t>Inalienable</a:t>
            </a:r>
            <a:r>
              <a:rPr lang="en-US" sz="2800" b="1" dirty="0" smtClean="0">
                <a:latin typeface="Times New Roman" pitchFamily="18" charset="0"/>
                <a:cs typeface="Times New Roman" pitchFamily="18" charset="0"/>
              </a:rPr>
              <a:t>: nations cannot abridge or terminate them</a:t>
            </a:r>
            <a:br>
              <a:rPr lang="en-US" sz="2800" b="1" dirty="0" smtClean="0">
                <a:latin typeface="Times New Roman" pitchFamily="18" charset="0"/>
                <a:cs typeface="Times New Roman" pitchFamily="18" charset="0"/>
              </a:rPr>
            </a:br>
            <a:endParaRPr lang="en-US" sz="2800" b="1" dirty="0" smtClean="0">
              <a:latin typeface="Times New Roman" pitchFamily="18" charset="0"/>
              <a:cs typeface="Times New Roman" pitchFamily="18" charset="0"/>
            </a:endParaRPr>
          </a:p>
          <a:p>
            <a:r>
              <a:rPr lang="en-US" sz="2800" b="1" dirty="0">
                <a:latin typeface="Times New Roman" pitchFamily="18" charset="0"/>
                <a:cs typeface="Times New Roman" pitchFamily="18" charset="0"/>
              </a:rPr>
              <a:t>Human rights are vested in individuals and </a:t>
            </a:r>
            <a:r>
              <a:rPr lang="en-US" sz="2800" b="1" dirty="0" smtClean="0">
                <a:latin typeface="Times New Roman" pitchFamily="18" charset="0"/>
                <a:cs typeface="Times New Roman" pitchFamily="18" charset="0"/>
              </a:rPr>
              <a:t>include </a:t>
            </a:r>
            <a:r>
              <a:rPr lang="en-US" sz="2800" b="1" dirty="0">
                <a:latin typeface="Times New Roman" pitchFamily="18" charset="0"/>
                <a:cs typeface="Times New Roman" pitchFamily="18" charset="0"/>
              </a:rPr>
              <a:t>the right to speak freely, to hold religious beliefs without persecution, and not to be murdered, injured, enslaved, or imprisoned without charge</a:t>
            </a:r>
            <a:r>
              <a:rPr lang="en-US" sz="2800" b="1" dirty="0" smtClean="0">
                <a:latin typeface="Times New Roman" pitchFamily="18" charset="0"/>
                <a:cs typeface="Times New Roman" pitchFamily="18" charset="0"/>
              </a:rPr>
              <a:t>.</a:t>
            </a:r>
          </a:p>
          <a:p>
            <a:r>
              <a:rPr lang="en-US" sz="2800" b="1" dirty="0" smtClean="0">
                <a:latin typeface="Times New Roman" pitchFamily="18" charset="0"/>
                <a:cs typeface="Times New Roman" pitchFamily="18" charset="0"/>
              </a:rPr>
              <a:t> </a:t>
            </a:r>
          </a:p>
          <a:p>
            <a:r>
              <a:rPr lang="en-US" sz="36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Cultural relativism is not a moral position in anthropology, but a methodological one.</a:t>
            </a:r>
          </a:p>
          <a:p>
            <a:pPr>
              <a:buNone/>
            </a:pPr>
            <a:endParaRPr lang="en-US" sz="3600" b="1" dirty="0" smtClean="0">
              <a:latin typeface="Times New Roman" pitchFamily="18" charset="0"/>
              <a:cs typeface="Times New Roman" pitchFamily="18" charset="0"/>
            </a:endParaRPr>
          </a:p>
          <a:p>
            <a:r>
              <a:rPr lang="en-US" sz="3600" b="1" dirty="0" smtClean="0">
                <a:latin typeface="Times New Roman" pitchFamily="18" charset="0"/>
                <a:cs typeface="Times New Roman" pitchFamily="18" charset="0"/>
              </a:rPr>
              <a:t>Atrocities: There is a moral obligation to stop doing anthropology and take action to intervene. </a:t>
            </a:r>
          </a:p>
          <a:p>
            <a:endParaRPr lang="en-US" sz="3600" b="1" dirty="0" smtClean="0">
              <a:latin typeface="Times New Roman" pitchFamily="18" charset="0"/>
              <a:cs typeface="Times New Roman" pitchFamily="18" charset="0"/>
            </a:endParaRPr>
          </a:p>
          <a:p>
            <a:pPr>
              <a:buNone/>
            </a:pPr>
            <a:endParaRPr lang="en-US" sz="3600" dirty="0" smtClean="0"/>
          </a:p>
          <a:p>
            <a:pPr>
              <a:buNone/>
            </a:pPr>
            <a:endParaRPr lang="en-US" sz="3600" b="1" dirty="0" smtClean="0">
              <a:latin typeface="Times New Roman" pitchFamily="18" charset="0"/>
              <a:cs typeface="Times New Roman" pitchFamily="18" charset="0"/>
            </a:endParaRPr>
          </a:p>
        </p:txBody>
      </p:sp>
      <p:sp>
        <p:nvSpPr>
          <p:cNvPr id="3" name="Title 2"/>
          <p:cNvSpPr>
            <a:spLocks noGrp="1"/>
          </p:cNvSpPr>
          <p:nvPr>
            <p:ph type="title"/>
          </p:nvPr>
        </p:nvSpPr>
        <p:spPr>
          <a:xfrm>
            <a:off x="228600" y="152400"/>
            <a:ext cx="8915400" cy="1219200"/>
          </a:xfrm>
        </p:spPr>
        <p:txBody>
          <a:bodyPr>
            <a:normAutofit/>
          </a:bodyPr>
          <a:lstStyle/>
          <a:p>
            <a:pPr algn="ctr"/>
            <a:r>
              <a:rPr sz="4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INALIENABLE HUMAN RIGHTS</a:t>
            </a:r>
            <a:endParaRPr lang="en-US" sz="4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276872"/>
            <a:ext cx="7772400" cy="1470025"/>
          </a:xfrm>
        </p:spPr>
        <p:txBody>
          <a:bodyPr>
            <a:normAutofit/>
          </a:bodyPr>
          <a:lstStyle/>
          <a:p>
            <a:r>
              <a:rPr lang="en-GB" sz="4000" dirty="0" smtClean="0">
                <a:solidFill>
                  <a:schemeClr val="tx1"/>
                </a:solidFill>
                <a:effectLst>
                  <a:outerShdw blurRad="38100" dist="38100" dir="2700000" algn="tl">
                    <a:srgbClr val="000000">
                      <a:alpha val="43137"/>
                    </a:srgbClr>
                  </a:outerShdw>
                </a:effectLst>
              </a:rPr>
              <a:t>Theory in Archaeology and Biological Anthropology</a:t>
            </a:r>
            <a:endParaRPr lang="en-GB" sz="4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9169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Theories?</a:t>
            </a:r>
            <a:endParaRPr lang="en-US" dirty="0"/>
          </a:p>
        </p:txBody>
      </p:sp>
      <p:sp>
        <p:nvSpPr>
          <p:cNvPr id="3" name="Content Placeholder 2"/>
          <p:cNvSpPr>
            <a:spLocks noGrp="1"/>
          </p:cNvSpPr>
          <p:nvPr>
            <p:ph idx="1"/>
          </p:nvPr>
        </p:nvSpPr>
        <p:spPr/>
        <p:txBody>
          <a:bodyPr/>
          <a:lstStyle/>
          <a:p>
            <a:r>
              <a:rPr lang="en-US" dirty="0" smtClean="0"/>
              <a:t>Provide models to help answer questions of how and why things happened the way they did.</a:t>
            </a:r>
          </a:p>
          <a:p>
            <a:r>
              <a:rPr lang="en-US" dirty="0" smtClean="0"/>
              <a:t>Can meet the goal to reconstruct, describe, and explain past human behavior.</a:t>
            </a:r>
          </a:p>
          <a:p>
            <a:r>
              <a:rPr lang="en-US" dirty="0" smtClean="0"/>
              <a:t>Provides a framework and set of questions to help guide our research. </a:t>
            </a:r>
            <a:endParaRPr lang="en-US" dirty="0"/>
          </a:p>
        </p:txBody>
      </p:sp>
    </p:spTree>
    <p:extLst>
      <p:ext uri="{BB962C8B-B14F-4D97-AF65-F5344CB8AC3E}">
        <p14:creationId xmlns:p14="http://schemas.microsoft.com/office/powerpoint/2010/main" val="200362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Culture-History Perspective</a:t>
            </a:r>
            <a:endParaRPr lang="en-US" dirty="0"/>
          </a:p>
        </p:txBody>
      </p:sp>
      <p:sp>
        <p:nvSpPr>
          <p:cNvPr id="3" name="Content Placeholder 2"/>
          <p:cNvSpPr>
            <a:spLocks noGrp="1"/>
          </p:cNvSpPr>
          <p:nvPr>
            <p:ph idx="1"/>
          </p:nvPr>
        </p:nvSpPr>
        <p:spPr>
          <a:xfrm>
            <a:off x="685800" y="1828800"/>
            <a:ext cx="7770813" cy="4876800"/>
          </a:xfrm>
        </p:spPr>
        <p:txBody>
          <a:bodyPr>
            <a:normAutofit/>
          </a:bodyPr>
          <a:lstStyle/>
          <a:p>
            <a:r>
              <a:rPr lang="en-US" dirty="0" smtClean="0"/>
              <a:t>Normative model of culture</a:t>
            </a:r>
          </a:p>
          <a:p>
            <a:pPr lvl="1"/>
            <a:r>
              <a:rPr lang="en-US" dirty="0" smtClean="0"/>
              <a:t>A culture is a set of rules or </a:t>
            </a:r>
            <a:r>
              <a:rPr lang="en-US" b="1" dirty="0" smtClean="0"/>
              <a:t>norms</a:t>
            </a:r>
            <a:r>
              <a:rPr lang="en-US" dirty="0" smtClean="0"/>
              <a:t> that govern behavior of a particular society</a:t>
            </a:r>
          </a:p>
          <a:p>
            <a:pPr lvl="1"/>
            <a:r>
              <a:rPr lang="en-US" dirty="0" smtClean="0"/>
              <a:t>These rules are passed from generation to generation</a:t>
            </a:r>
          </a:p>
          <a:p>
            <a:pPr lvl="1"/>
            <a:r>
              <a:rPr lang="en-US" dirty="0" smtClean="0"/>
              <a:t>Because learning rules of behavior is not perfect, a degree of change in the normative system is inevitable</a:t>
            </a:r>
          </a:p>
          <a:p>
            <a:pPr lvl="1"/>
            <a:r>
              <a:rPr lang="en-US" dirty="0" smtClean="0"/>
              <a:t>Some behavior is </a:t>
            </a:r>
            <a:r>
              <a:rPr lang="en-US" dirty="0" err="1" smtClean="0"/>
              <a:t>idiosynctratic</a:t>
            </a:r>
            <a:r>
              <a:rPr lang="en-US" dirty="0" smtClean="0"/>
              <a:t> – unique to the individual – and may not be perpetuated</a:t>
            </a:r>
          </a:p>
          <a:p>
            <a:pPr lvl="1"/>
            <a:r>
              <a:rPr lang="en-US" dirty="0" smtClean="0"/>
              <a:t>In any given culture, a range of behaviors is tolerated for each situation.</a:t>
            </a:r>
          </a:p>
        </p:txBody>
      </p:sp>
    </p:spTree>
    <p:extLst>
      <p:ext uri="{BB962C8B-B14F-4D97-AF65-F5344CB8AC3E}">
        <p14:creationId xmlns:p14="http://schemas.microsoft.com/office/powerpoint/2010/main" val="3978662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Culture-History Perspective</a:t>
            </a:r>
            <a:endParaRPr lang="en-US" dirty="0"/>
          </a:p>
        </p:txBody>
      </p:sp>
      <p:sp>
        <p:nvSpPr>
          <p:cNvPr id="3" name="Content Placeholder 2"/>
          <p:cNvSpPr>
            <a:spLocks noGrp="1"/>
          </p:cNvSpPr>
          <p:nvPr>
            <p:ph idx="1"/>
          </p:nvPr>
        </p:nvSpPr>
        <p:spPr>
          <a:xfrm>
            <a:off x="685800" y="1828800"/>
            <a:ext cx="7770813" cy="4876800"/>
          </a:xfrm>
        </p:spPr>
        <p:txBody>
          <a:bodyPr>
            <a:normAutofit/>
          </a:bodyPr>
          <a:lstStyle/>
          <a:p>
            <a:r>
              <a:rPr lang="en-US" dirty="0" smtClean="0"/>
              <a:t>Assume material remains reflect behavioral norms.</a:t>
            </a:r>
          </a:p>
          <a:p>
            <a:pPr lvl="1"/>
            <a:r>
              <a:rPr lang="en-US" dirty="0" smtClean="0"/>
              <a:t>Ex: Pottery is a good indicator of culturally controlled behavior</a:t>
            </a:r>
          </a:p>
          <a:p>
            <a:r>
              <a:rPr lang="en-US" dirty="0" smtClean="0"/>
              <a:t>Emphasizes the goal of outlining the sequence (time) and geographical distribution (space) of past cultural norms</a:t>
            </a:r>
          </a:p>
          <a:p>
            <a:r>
              <a:rPr lang="en-US" dirty="0" smtClean="0"/>
              <a:t>Then applies descriptive models, usually drawn from ethnography and history, that describe the mechanism most likely to have been involved in stability and change</a:t>
            </a:r>
          </a:p>
          <a:p>
            <a:pPr lvl="1"/>
            <a:endParaRPr lang="en-US" dirty="0" smtClean="0"/>
          </a:p>
        </p:txBody>
      </p:sp>
    </p:spTree>
    <p:extLst>
      <p:ext uri="{BB962C8B-B14F-4D97-AF65-F5344CB8AC3E}">
        <p14:creationId xmlns:p14="http://schemas.microsoft.com/office/powerpoint/2010/main" val="1000752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5946.JPG"/>
          <p:cNvPicPr>
            <a:picLocks noChangeAspect="1"/>
          </p:cNvPicPr>
          <p:nvPr/>
        </p:nvPicPr>
        <p:blipFill>
          <a:blip r:embed="rId3"/>
          <a:srcRect l="12500" t="3333" b="3333"/>
          <a:stretch>
            <a:fillRect/>
          </a:stretch>
        </p:blipFill>
        <p:spPr>
          <a:xfrm>
            <a:off x="342900" y="0"/>
            <a:ext cx="8572500" cy="6858000"/>
          </a:xfrm>
          <a:prstGeom prst="rect">
            <a:avLst/>
          </a:prstGeom>
        </p:spPr>
      </p:pic>
    </p:spTree>
    <p:extLst>
      <p:ext uri="{BB962C8B-B14F-4D97-AF65-F5344CB8AC3E}">
        <p14:creationId xmlns:p14="http://schemas.microsoft.com/office/powerpoint/2010/main" val="1649350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947.JPG"/>
          <p:cNvPicPr>
            <a:picLocks noChangeAspect="1"/>
          </p:cNvPicPr>
          <p:nvPr/>
        </p:nvPicPr>
        <p:blipFill>
          <a:blip r:embed="rId2"/>
          <a:srcRect t="4412"/>
          <a:stretch>
            <a:fillRect/>
          </a:stretch>
        </p:blipFill>
        <p:spPr>
          <a:xfrm rot="5400000">
            <a:off x="1231900" y="927100"/>
            <a:ext cx="6908800" cy="4953000"/>
          </a:xfrm>
          <a:prstGeom prst="rect">
            <a:avLst/>
          </a:prstGeom>
        </p:spPr>
      </p:pic>
    </p:spTree>
    <p:extLst>
      <p:ext uri="{BB962C8B-B14F-4D97-AF65-F5344CB8AC3E}">
        <p14:creationId xmlns:p14="http://schemas.microsoft.com/office/powerpoint/2010/main" val="32160136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Processualism</a:t>
            </a:r>
            <a:endParaRPr lang="en-US" dirty="0"/>
          </a:p>
        </p:txBody>
      </p:sp>
      <p:sp>
        <p:nvSpPr>
          <p:cNvPr id="3" name="Content Placeholder 2"/>
          <p:cNvSpPr>
            <a:spLocks noGrp="1"/>
          </p:cNvSpPr>
          <p:nvPr>
            <p:ph idx="1"/>
          </p:nvPr>
        </p:nvSpPr>
        <p:spPr>
          <a:xfrm>
            <a:off x="685800" y="1676400"/>
            <a:ext cx="7770813" cy="4648200"/>
          </a:xfrm>
        </p:spPr>
        <p:txBody>
          <a:bodyPr>
            <a:normAutofit/>
          </a:bodyPr>
          <a:lstStyle/>
          <a:p>
            <a:r>
              <a:rPr lang="en-US" dirty="0" smtClean="0"/>
              <a:t>AKA: the “New Archaeology”</a:t>
            </a:r>
          </a:p>
          <a:p>
            <a:r>
              <a:rPr lang="en-US" dirty="0" smtClean="0"/>
              <a:t>Lewis </a:t>
            </a:r>
            <a:r>
              <a:rPr lang="en-US" dirty="0" err="1" smtClean="0"/>
              <a:t>Binford</a:t>
            </a:r>
            <a:r>
              <a:rPr lang="en-US" dirty="0" smtClean="0"/>
              <a:t>, 1960’s</a:t>
            </a:r>
          </a:p>
          <a:p>
            <a:endParaRPr lang="en-US" dirty="0" smtClean="0"/>
          </a:p>
          <a:p>
            <a:r>
              <a:rPr lang="en-US" dirty="0" smtClean="0"/>
              <a:t>Seeks to explain the processes of culture by discovering the causes of change both from internal factors and from external cross-cultural interactions</a:t>
            </a:r>
          </a:p>
          <a:p>
            <a:endParaRPr lang="en-US" dirty="0"/>
          </a:p>
        </p:txBody>
      </p:sp>
    </p:spTree>
    <p:extLst>
      <p:ext uri="{BB962C8B-B14F-4D97-AF65-F5344CB8AC3E}">
        <p14:creationId xmlns:p14="http://schemas.microsoft.com/office/powerpoint/2010/main" val="8545166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Processualism</a:t>
            </a:r>
            <a:endParaRPr lang="en-US" dirty="0"/>
          </a:p>
        </p:txBody>
      </p:sp>
      <p:sp>
        <p:nvSpPr>
          <p:cNvPr id="3" name="Content Placeholder 2"/>
          <p:cNvSpPr>
            <a:spLocks noGrp="1"/>
          </p:cNvSpPr>
          <p:nvPr>
            <p:ph idx="1"/>
          </p:nvPr>
        </p:nvSpPr>
        <p:spPr>
          <a:xfrm>
            <a:off x="685800" y="2209800"/>
            <a:ext cx="7770813" cy="4419600"/>
          </a:xfrm>
        </p:spPr>
        <p:txBody>
          <a:bodyPr>
            <a:normAutofit fontScale="92500"/>
          </a:bodyPr>
          <a:lstStyle/>
          <a:p>
            <a:r>
              <a:rPr lang="en-US" dirty="0" smtClean="0"/>
              <a:t>Ecological Model</a:t>
            </a:r>
          </a:p>
          <a:p>
            <a:pPr lvl="1"/>
            <a:r>
              <a:rPr lang="en-US" dirty="0" smtClean="0"/>
              <a:t>Emphasizes a synchronic (existing at one time) view of culture</a:t>
            </a:r>
          </a:p>
          <a:p>
            <a:pPr lvl="1"/>
            <a:r>
              <a:rPr lang="en-US" dirty="0" smtClean="0"/>
              <a:t>Portrays culture, especially technology, as the primary means of adapting to the environment (analog in biology)</a:t>
            </a:r>
          </a:p>
          <a:p>
            <a:pPr lvl="1"/>
            <a:r>
              <a:rPr lang="en-US" dirty="0" smtClean="0"/>
              <a:t>Highlights variation in cultural forms (ex: spear points = hunting; horticultural tools = cultivate different crops) </a:t>
            </a:r>
          </a:p>
          <a:p>
            <a:pPr lvl="1"/>
            <a:r>
              <a:rPr lang="en-US" dirty="0" smtClean="0"/>
              <a:t>Sees change as stemming from alteration of the adaptive relationship between culture and environment, reflected archaeologically in new forms or new frequencies of particular material remains.</a:t>
            </a:r>
          </a:p>
        </p:txBody>
      </p:sp>
    </p:spTree>
    <p:extLst>
      <p:ext uri="{BB962C8B-B14F-4D97-AF65-F5344CB8AC3E}">
        <p14:creationId xmlns:p14="http://schemas.microsoft.com/office/powerpoint/2010/main" val="2020953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Processualism</a:t>
            </a:r>
            <a:endParaRPr lang="en-US" dirty="0"/>
          </a:p>
        </p:txBody>
      </p:sp>
      <p:sp>
        <p:nvSpPr>
          <p:cNvPr id="3" name="Content Placeholder 2"/>
          <p:cNvSpPr>
            <a:spLocks noGrp="1"/>
          </p:cNvSpPr>
          <p:nvPr>
            <p:ph idx="1"/>
          </p:nvPr>
        </p:nvSpPr>
        <p:spPr>
          <a:xfrm>
            <a:off x="685800" y="1981200"/>
            <a:ext cx="7770813" cy="4419600"/>
          </a:xfrm>
        </p:spPr>
        <p:txBody>
          <a:bodyPr>
            <a:normAutofit lnSpcReduction="10000"/>
          </a:bodyPr>
          <a:lstStyle/>
          <a:p>
            <a:r>
              <a:rPr lang="en-US" dirty="0" smtClean="0"/>
              <a:t>Materialist model: </a:t>
            </a:r>
          </a:p>
          <a:p>
            <a:pPr lvl="1"/>
            <a:r>
              <a:rPr lang="en-US" dirty="0" smtClean="0"/>
              <a:t>Emphasizes a diachronic/evolutionary view of culture</a:t>
            </a:r>
          </a:p>
          <a:p>
            <a:pPr lvl="1"/>
            <a:r>
              <a:rPr lang="en-US" dirty="0" smtClean="0"/>
              <a:t>There are biological and psychological needs common to all humans, such as hunger, sex and shelter.  How these shared needs are met in different societies provides a means for evaluating each society’s adaptive efficiency by measuring input, output, costs and benefits.</a:t>
            </a:r>
          </a:p>
          <a:p>
            <a:pPr lvl="1"/>
            <a:r>
              <a:rPr lang="en-US" dirty="0" smtClean="0"/>
              <a:t>Needs are satisfied by infrastructure (technology, economy, demography</a:t>
            </a:r>
          </a:p>
          <a:p>
            <a:pPr lvl="1"/>
            <a:r>
              <a:rPr lang="en-US" dirty="0" smtClean="0"/>
              <a:t>Change in infrastructure = change in social, political &amp; ideological systems</a:t>
            </a:r>
          </a:p>
          <a:p>
            <a:endParaRPr lang="en-US" dirty="0" smtClean="0"/>
          </a:p>
          <a:p>
            <a:endParaRPr lang="en-US" dirty="0"/>
          </a:p>
        </p:txBody>
      </p:sp>
    </p:spTree>
    <p:extLst>
      <p:ext uri="{BB962C8B-B14F-4D97-AF65-F5344CB8AC3E}">
        <p14:creationId xmlns:p14="http://schemas.microsoft.com/office/powerpoint/2010/main" val="2251186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Processualism</a:t>
            </a:r>
            <a:endParaRPr lang="en-US" dirty="0"/>
          </a:p>
        </p:txBody>
      </p:sp>
      <p:sp>
        <p:nvSpPr>
          <p:cNvPr id="3" name="Content Placeholder 2"/>
          <p:cNvSpPr>
            <a:spLocks noGrp="1"/>
          </p:cNvSpPr>
          <p:nvPr>
            <p:ph idx="1"/>
          </p:nvPr>
        </p:nvSpPr>
        <p:spPr>
          <a:xfrm>
            <a:off x="685800" y="1676400"/>
            <a:ext cx="7770813" cy="4343400"/>
          </a:xfrm>
        </p:spPr>
        <p:txBody>
          <a:bodyPr>
            <a:normAutofit lnSpcReduction="10000"/>
          </a:bodyPr>
          <a:lstStyle/>
          <a:p>
            <a:r>
              <a:rPr lang="en-US" dirty="0" smtClean="0"/>
              <a:t>Begins with hypothesis that specifies the working model of change or interaction, and the kinds of data that will support or refute each hypothesis</a:t>
            </a:r>
          </a:p>
          <a:p>
            <a:endParaRPr lang="en-US" dirty="0" smtClean="0"/>
          </a:p>
          <a:p>
            <a:r>
              <a:rPr lang="en-US" dirty="0" smtClean="0"/>
              <a:t>Competing hypotheses are tested against the data to eliminate those not supported by the evidence</a:t>
            </a:r>
          </a:p>
          <a:p>
            <a:endParaRPr lang="en-US" dirty="0" smtClean="0"/>
          </a:p>
          <a:p>
            <a:r>
              <a:rPr lang="en-US" dirty="0" smtClean="0"/>
              <a:t>Built on a culture-history foundation</a:t>
            </a:r>
            <a:endParaRPr lang="en-US" dirty="0"/>
          </a:p>
        </p:txBody>
      </p:sp>
    </p:spTree>
    <p:extLst>
      <p:ext uri="{BB962C8B-B14F-4D97-AF65-F5344CB8AC3E}">
        <p14:creationId xmlns:p14="http://schemas.microsoft.com/office/powerpoint/2010/main" val="2952385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948.JPG"/>
          <p:cNvPicPr>
            <a:picLocks noChangeAspect="1"/>
          </p:cNvPicPr>
          <p:nvPr/>
        </p:nvPicPr>
        <p:blipFill>
          <a:blip r:embed="rId3"/>
          <a:srcRect t="3333" r="8333" b="3333"/>
          <a:stretch>
            <a:fillRect/>
          </a:stretch>
        </p:blipFill>
        <p:spPr>
          <a:xfrm rot="5400000">
            <a:off x="1246910" y="810492"/>
            <a:ext cx="6857999" cy="5237018"/>
          </a:xfrm>
          <a:prstGeom prst="rect">
            <a:avLst/>
          </a:prstGeom>
        </p:spPr>
      </p:pic>
    </p:spTree>
    <p:extLst>
      <p:ext uri="{BB962C8B-B14F-4D97-AF65-F5344CB8AC3E}">
        <p14:creationId xmlns:p14="http://schemas.microsoft.com/office/powerpoint/2010/main" val="3376274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Post-Processualism</a:t>
            </a:r>
            <a:endParaRPr lang="en-US" dirty="0"/>
          </a:p>
        </p:txBody>
      </p:sp>
      <p:sp>
        <p:nvSpPr>
          <p:cNvPr id="3" name="Content Placeholder 2"/>
          <p:cNvSpPr>
            <a:spLocks noGrp="1"/>
          </p:cNvSpPr>
          <p:nvPr>
            <p:ph idx="1"/>
          </p:nvPr>
        </p:nvSpPr>
        <p:spPr>
          <a:xfrm>
            <a:off x="685800" y="1828800"/>
            <a:ext cx="7770813" cy="4648200"/>
          </a:xfrm>
        </p:spPr>
        <p:txBody>
          <a:bodyPr>
            <a:normAutofit/>
          </a:bodyPr>
          <a:lstStyle/>
          <a:p>
            <a:r>
              <a:rPr lang="en-US" dirty="0" smtClean="0"/>
              <a:t>Response to Processualism – calls for more humanistic approach</a:t>
            </a:r>
          </a:p>
          <a:p>
            <a:endParaRPr lang="en-US" dirty="0" smtClean="0"/>
          </a:p>
          <a:p>
            <a:r>
              <a:rPr lang="en-US" dirty="0" smtClean="0"/>
              <a:t>View the past as dependent on the specific conditions and perspectives of the society being investigated</a:t>
            </a:r>
          </a:p>
          <a:p>
            <a:endParaRPr lang="en-US" dirty="0" smtClean="0"/>
          </a:p>
          <a:p>
            <a:r>
              <a:rPr lang="en-US" dirty="0" smtClean="0"/>
              <a:t>Recognizes the importance of nonmaterial factor’s in people’s lives</a:t>
            </a:r>
          </a:p>
          <a:p>
            <a:endParaRPr lang="en-US" dirty="0"/>
          </a:p>
        </p:txBody>
      </p:sp>
    </p:spTree>
    <p:extLst>
      <p:ext uri="{BB962C8B-B14F-4D97-AF65-F5344CB8AC3E}">
        <p14:creationId xmlns:p14="http://schemas.microsoft.com/office/powerpoint/2010/main" val="1595920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Post-Processualism</a:t>
            </a:r>
            <a:endParaRPr lang="en-US" dirty="0"/>
          </a:p>
        </p:txBody>
      </p:sp>
      <p:sp>
        <p:nvSpPr>
          <p:cNvPr id="3" name="Content Placeholder 2"/>
          <p:cNvSpPr>
            <a:spLocks noGrp="1"/>
          </p:cNvSpPr>
          <p:nvPr>
            <p:ph idx="1"/>
          </p:nvPr>
        </p:nvSpPr>
        <p:spPr>
          <a:xfrm>
            <a:off x="685800" y="1600200"/>
            <a:ext cx="7770813" cy="4648200"/>
          </a:xfrm>
        </p:spPr>
        <p:txBody>
          <a:bodyPr>
            <a:normAutofit lnSpcReduction="10000"/>
          </a:bodyPr>
          <a:lstStyle/>
          <a:p>
            <a:r>
              <a:rPr lang="en-US" dirty="0" smtClean="0"/>
              <a:t>Calls for a model that focuses on the human ability to create and modify idea systems as an important source of how societies operate and change</a:t>
            </a:r>
          </a:p>
          <a:p>
            <a:endParaRPr lang="en-US" dirty="0" smtClean="0"/>
          </a:p>
          <a:p>
            <a:r>
              <a:rPr lang="en-US" dirty="0" smtClean="0"/>
              <a:t>Focus on small-scale behaviors at the level of the individual, family or ethnic group.</a:t>
            </a:r>
          </a:p>
          <a:p>
            <a:endParaRPr lang="en-US" dirty="0" smtClean="0"/>
          </a:p>
          <a:p>
            <a:r>
              <a:rPr lang="en-US" dirty="0" smtClean="0"/>
              <a:t>Focus on insider’s perspective, trying to see how the people who created the material remains saw their own world</a:t>
            </a:r>
            <a:endParaRPr lang="en-US" dirty="0"/>
          </a:p>
        </p:txBody>
      </p:sp>
    </p:spTree>
    <p:extLst>
      <p:ext uri="{BB962C8B-B14F-4D97-AF65-F5344CB8AC3E}">
        <p14:creationId xmlns:p14="http://schemas.microsoft.com/office/powerpoint/2010/main" val="1273626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Post-Processualism</a:t>
            </a:r>
            <a:endParaRPr lang="en-US" dirty="0"/>
          </a:p>
        </p:txBody>
      </p:sp>
      <p:sp>
        <p:nvSpPr>
          <p:cNvPr id="3" name="Content Placeholder 2"/>
          <p:cNvSpPr>
            <a:spLocks noGrp="1"/>
          </p:cNvSpPr>
          <p:nvPr>
            <p:ph idx="1"/>
          </p:nvPr>
        </p:nvSpPr>
        <p:spPr>
          <a:xfrm>
            <a:off x="685800" y="1524000"/>
            <a:ext cx="7770813" cy="4648200"/>
          </a:xfrm>
        </p:spPr>
        <p:txBody>
          <a:bodyPr>
            <a:normAutofit/>
          </a:bodyPr>
          <a:lstStyle/>
          <a:p>
            <a:endParaRPr lang="en-US" dirty="0" smtClean="0"/>
          </a:p>
          <a:p>
            <a:r>
              <a:rPr lang="en-US" dirty="0" smtClean="0"/>
              <a:t>Ian </a:t>
            </a:r>
            <a:r>
              <a:rPr lang="en-US" dirty="0" err="1" smtClean="0"/>
              <a:t>Hodder</a:t>
            </a:r>
            <a:r>
              <a:rPr lang="en-US" dirty="0" smtClean="0"/>
              <a:t>: Reflexive method</a:t>
            </a:r>
          </a:p>
          <a:p>
            <a:pPr lvl="1"/>
            <a:r>
              <a:rPr lang="en-US" dirty="0" smtClean="0"/>
              <a:t>Evidence does not exist apart from interpretation and theory</a:t>
            </a:r>
          </a:p>
          <a:p>
            <a:pPr lvl="1"/>
            <a:r>
              <a:rPr lang="en-US" dirty="0" smtClean="0"/>
              <a:t>Methods emphasize constant and continuous interpretation and reinterpretation</a:t>
            </a:r>
          </a:p>
          <a:p>
            <a:pPr lvl="1"/>
            <a:r>
              <a:rPr lang="en-US" dirty="0" smtClean="0"/>
              <a:t>Encourages diverse observers to contribute to the interpretive stream - a single interpretation is not the goal</a:t>
            </a:r>
            <a:endParaRPr lang="en-US" dirty="0"/>
          </a:p>
        </p:txBody>
      </p:sp>
    </p:spTree>
    <p:extLst>
      <p:ext uri="{BB962C8B-B14F-4D97-AF65-F5344CB8AC3E}">
        <p14:creationId xmlns:p14="http://schemas.microsoft.com/office/powerpoint/2010/main" val="2050567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Post-Processualism</a:t>
            </a:r>
            <a:endParaRPr lang="en-US" dirty="0"/>
          </a:p>
        </p:txBody>
      </p:sp>
      <p:sp>
        <p:nvSpPr>
          <p:cNvPr id="3" name="Content Placeholder 2"/>
          <p:cNvSpPr>
            <a:spLocks noGrp="1"/>
          </p:cNvSpPr>
          <p:nvPr>
            <p:ph idx="1"/>
          </p:nvPr>
        </p:nvSpPr>
        <p:spPr>
          <a:xfrm>
            <a:off x="685800" y="2057400"/>
            <a:ext cx="7770813" cy="4648200"/>
          </a:xfrm>
        </p:spPr>
        <p:txBody>
          <a:bodyPr>
            <a:normAutofit/>
          </a:bodyPr>
          <a:lstStyle/>
          <a:p>
            <a:r>
              <a:rPr lang="en-US" dirty="0" smtClean="0"/>
              <a:t>Seek meaning beyond the technological, environmental, and social dimensions</a:t>
            </a:r>
          </a:p>
          <a:p>
            <a:endParaRPr lang="en-US" dirty="0" smtClean="0"/>
          </a:p>
          <a:p>
            <a:r>
              <a:rPr lang="en-US" dirty="0" smtClean="0"/>
              <a:t>Archaeological record should be viewed from multiple perspectives and seen as possessing multiple meanings</a:t>
            </a:r>
          </a:p>
          <a:p>
            <a:endParaRPr lang="en-US" dirty="0" smtClean="0"/>
          </a:p>
          <a:p>
            <a:r>
              <a:rPr lang="en-US" dirty="0" smtClean="0"/>
              <a:t>These different levels of meaning should not be seen as mutually exclusive</a:t>
            </a:r>
          </a:p>
          <a:p>
            <a:endParaRPr lang="en-US" dirty="0" smtClean="0"/>
          </a:p>
        </p:txBody>
      </p:sp>
    </p:spTree>
    <p:extLst>
      <p:ext uri="{BB962C8B-B14F-4D97-AF65-F5344CB8AC3E}">
        <p14:creationId xmlns:p14="http://schemas.microsoft.com/office/powerpoint/2010/main" val="2039976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 in Funerary Archaeology</a:t>
            </a:r>
            <a:endParaRPr lang="en-US" dirty="0"/>
          </a:p>
        </p:txBody>
      </p:sp>
      <p:sp>
        <p:nvSpPr>
          <p:cNvPr id="3" name="Content Placeholder 2"/>
          <p:cNvSpPr>
            <a:spLocks noGrp="1"/>
          </p:cNvSpPr>
          <p:nvPr>
            <p:ph idx="1"/>
          </p:nvPr>
        </p:nvSpPr>
        <p:spPr>
          <a:xfrm>
            <a:off x="685800" y="1600200"/>
            <a:ext cx="7770813" cy="5105400"/>
          </a:xfrm>
        </p:spPr>
        <p:txBody>
          <a:bodyPr>
            <a:normAutofit fontScale="92500" lnSpcReduction="20000"/>
          </a:bodyPr>
          <a:lstStyle/>
          <a:p>
            <a:r>
              <a:rPr lang="en-US" dirty="0" smtClean="0">
                <a:solidFill>
                  <a:schemeClr val="tx1"/>
                </a:solidFill>
              </a:rPr>
              <a:t>Subset of Post-processualism</a:t>
            </a:r>
          </a:p>
          <a:p>
            <a:endParaRPr lang="en-US" dirty="0" smtClean="0">
              <a:solidFill>
                <a:schemeClr val="tx1"/>
              </a:solidFill>
            </a:endParaRPr>
          </a:p>
          <a:p>
            <a:r>
              <a:rPr lang="en-US" dirty="0" smtClean="0">
                <a:solidFill>
                  <a:schemeClr val="tx1"/>
                </a:solidFill>
              </a:rPr>
              <a:t>Understanding </a:t>
            </a:r>
            <a:r>
              <a:rPr lang="en-US" dirty="0" smtClean="0">
                <a:solidFill>
                  <a:schemeClr val="tx1"/>
                </a:solidFill>
              </a:rPr>
              <a:t>of how people come to understand themselves as different from others </a:t>
            </a:r>
          </a:p>
          <a:p>
            <a:endParaRPr lang="en-US" dirty="0" smtClean="0">
              <a:solidFill>
                <a:schemeClr val="tx1"/>
              </a:solidFill>
            </a:endParaRPr>
          </a:p>
          <a:p>
            <a:r>
              <a:rPr lang="en-US" dirty="0" smtClean="0">
                <a:solidFill>
                  <a:schemeClr val="tx1"/>
                </a:solidFill>
              </a:rPr>
              <a:t>How </a:t>
            </a:r>
            <a:r>
              <a:rPr lang="en-US" dirty="0" smtClean="0">
                <a:solidFill>
                  <a:schemeClr val="tx1"/>
                </a:solidFill>
              </a:rPr>
              <a:t>people represent these </a:t>
            </a:r>
            <a:r>
              <a:rPr lang="en-US" dirty="0" smtClean="0">
                <a:solidFill>
                  <a:schemeClr val="tx1"/>
                </a:solidFill>
              </a:rPr>
              <a:t>differences, and how </a:t>
            </a:r>
            <a:r>
              <a:rPr lang="en-US" dirty="0" smtClean="0">
                <a:solidFill>
                  <a:schemeClr val="tx1"/>
                </a:solidFill>
              </a:rPr>
              <a:t>others react to such claim</a:t>
            </a:r>
          </a:p>
          <a:p>
            <a:endParaRPr lang="en-US" dirty="0" smtClean="0">
              <a:solidFill>
                <a:schemeClr val="tx1"/>
              </a:solidFill>
            </a:endParaRPr>
          </a:p>
          <a:p>
            <a:r>
              <a:rPr lang="en-US" dirty="0" smtClean="0">
                <a:solidFill>
                  <a:schemeClr val="tx1"/>
                </a:solidFill>
              </a:rPr>
              <a:t>Shifts </a:t>
            </a:r>
            <a:r>
              <a:rPr lang="en-US" dirty="0" smtClean="0">
                <a:solidFill>
                  <a:schemeClr val="tx1"/>
                </a:solidFill>
              </a:rPr>
              <a:t>attention away from universals &amp; focuses on detailed contextual features on a site-by-site basis</a:t>
            </a:r>
          </a:p>
          <a:p>
            <a:endParaRPr lang="en-US" dirty="0" smtClean="0">
              <a:solidFill>
                <a:schemeClr val="tx1"/>
              </a:solidFill>
            </a:endParaRPr>
          </a:p>
          <a:p>
            <a:r>
              <a:rPr lang="en-US" dirty="0" smtClean="0">
                <a:solidFill>
                  <a:schemeClr val="tx1"/>
                </a:solidFill>
              </a:rPr>
              <a:t>Rejects </a:t>
            </a:r>
            <a:r>
              <a:rPr lang="en-US" dirty="0" smtClean="0">
                <a:solidFill>
                  <a:schemeClr val="tx1"/>
                </a:solidFill>
              </a:rPr>
              <a:t>the “normative” two-sex/two-gender model </a:t>
            </a:r>
            <a:endParaRPr lang="en-US" dirty="0"/>
          </a:p>
        </p:txBody>
      </p:sp>
    </p:spTree>
    <p:extLst>
      <p:ext uri="{BB962C8B-B14F-4D97-AF65-F5344CB8AC3E}">
        <p14:creationId xmlns:p14="http://schemas.microsoft.com/office/powerpoint/2010/main" val="780073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Feminist Archaeology</a:t>
            </a:r>
            <a:endParaRPr lang="en-US" dirty="0"/>
          </a:p>
        </p:txBody>
      </p:sp>
      <p:sp>
        <p:nvSpPr>
          <p:cNvPr id="3" name="Content Placeholder 2"/>
          <p:cNvSpPr>
            <a:spLocks noGrp="1"/>
          </p:cNvSpPr>
          <p:nvPr>
            <p:ph idx="1"/>
          </p:nvPr>
        </p:nvSpPr>
        <p:spPr/>
        <p:txBody>
          <a:bodyPr/>
          <a:lstStyle/>
          <a:p>
            <a:r>
              <a:rPr lang="en-US" dirty="0" smtClean="0"/>
              <a:t>Rejects biological determinism of sex roles</a:t>
            </a:r>
          </a:p>
          <a:p>
            <a:endParaRPr lang="en-US" dirty="0" smtClean="0"/>
          </a:p>
          <a:p>
            <a:r>
              <a:rPr lang="en-US" dirty="0" smtClean="0"/>
              <a:t>Argues </a:t>
            </a:r>
            <a:r>
              <a:rPr lang="en-US" dirty="0" smtClean="0"/>
              <a:t>that cultural and historical factors are responsible for how a society allocated tasks, which can change over time</a:t>
            </a:r>
          </a:p>
          <a:p>
            <a:endParaRPr lang="en-US" dirty="0" smtClean="0"/>
          </a:p>
          <a:p>
            <a:r>
              <a:rPr lang="en-US" dirty="0" smtClean="0"/>
              <a:t>Goal </a:t>
            </a:r>
            <a:r>
              <a:rPr lang="en-US" dirty="0" smtClean="0"/>
              <a:t>is to develop a view of the past that focuses on people as social agents</a:t>
            </a:r>
            <a:endParaRPr lang="en-US" dirty="0"/>
          </a:p>
        </p:txBody>
      </p:sp>
    </p:spTree>
    <p:extLst>
      <p:ext uri="{BB962C8B-B14F-4D97-AF65-F5344CB8AC3E}">
        <p14:creationId xmlns:p14="http://schemas.microsoft.com/office/powerpoint/2010/main" val="1063946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276872"/>
            <a:ext cx="7772400" cy="1470025"/>
          </a:xfrm>
        </p:spPr>
        <p:txBody>
          <a:bodyPr>
            <a:normAutofit/>
          </a:bodyPr>
          <a:lstStyle/>
          <a:p>
            <a:r>
              <a:rPr lang="en-GB" sz="4000" dirty="0" smtClean="0">
                <a:solidFill>
                  <a:schemeClr val="tx1"/>
                </a:solidFill>
                <a:effectLst>
                  <a:outerShdw blurRad="38100" dist="38100" dir="2700000" algn="tl">
                    <a:srgbClr val="000000">
                      <a:alpha val="43137"/>
                    </a:srgbClr>
                  </a:outerShdw>
                </a:effectLst>
              </a:rPr>
              <a:t>Approaches to the study of the funerary record</a:t>
            </a:r>
            <a:endParaRPr lang="en-GB" sz="4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4855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4"/>
          <p:cNvSpPr txBox="1">
            <a:spLocks noChangeArrowheads="1"/>
          </p:cNvSpPr>
          <p:nvPr/>
        </p:nvSpPr>
        <p:spPr bwMode="auto">
          <a:xfrm>
            <a:off x="611560" y="611977"/>
            <a:ext cx="7776864" cy="584775"/>
          </a:xfrm>
          <a:prstGeom prst="rect">
            <a:avLst/>
          </a:prstGeom>
          <a:noFill/>
          <a:ln w="9525">
            <a:noFill/>
            <a:miter lim="800000"/>
            <a:headEnd/>
            <a:tailEnd/>
          </a:ln>
          <a:effectLst/>
        </p:spPr>
        <p:txBody>
          <a:bodyPr wrap="square">
            <a:spAutoFit/>
          </a:bodyPr>
          <a:lstStyle/>
          <a:p>
            <a:pPr algn="ctr">
              <a:spcBef>
                <a:spcPct val="50000"/>
              </a:spcBef>
            </a:pPr>
            <a:r>
              <a:rPr lang="en-GB" sz="3200" dirty="0" smtClean="0">
                <a:solidFill>
                  <a:schemeClr val="tx2">
                    <a:lumMod val="75000"/>
                  </a:schemeClr>
                </a:solidFill>
              </a:rPr>
              <a:t>Some key </a:t>
            </a:r>
            <a:r>
              <a:rPr lang="en-GB" sz="3200" dirty="0">
                <a:solidFill>
                  <a:schemeClr val="tx2">
                    <a:lumMod val="75000"/>
                  </a:schemeClr>
                </a:solidFill>
              </a:rPr>
              <a:t>themes in</a:t>
            </a:r>
            <a:r>
              <a:rPr lang="en-GB" sz="3200" dirty="0" smtClean="0">
                <a:solidFill>
                  <a:schemeClr val="tx2">
                    <a:lumMod val="75000"/>
                  </a:schemeClr>
                </a:solidFill>
              </a:rPr>
              <a:t> mortuary studies</a:t>
            </a:r>
            <a:endParaRPr lang="en-US" sz="3200" dirty="0">
              <a:solidFill>
                <a:schemeClr val="tx2">
                  <a:lumMod val="75000"/>
                </a:schemeClr>
              </a:solidFill>
            </a:endParaRPr>
          </a:p>
        </p:txBody>
      </p:sp>
      <p:sp>
        <p:nvSpPr>
          <p:cNvPr id="68613" name="Text Box 5"/>
          <p:cNvSpPr txBox="1">
            <a:spLocks noChangeArrowheads="1"/>
          </p:cNvSpPr>
          <p:nvPr/>
        </p:nvSpPr>
        <p:spPr bwMode="auto">
          <a:xfrm>
            <a:off x="539552" y="1814621"/>
            <a:ext cx="7992888" cy="4062651"/>
          </a:xfrm>
          <a:prstGeom prst="rect">
            <a:avLst/>
          </a:prstGeom>
          <a:noFill/>
          <a:ln w="9525">
            <a:noFill/>
            <a:miter lim="800000"/>
            <a:headEnd/>
            <a:tailEnd/>
          </a:ln>
          <a:effectLst/>
        </p:spPr>
        <p:txBody>
          <a:bodyPr wrap="square">
            <a:spAutoFit/>
          </a:bodyPr>
          <a:lstStyle/>
          <a:p>
            <a:pPr marL="361950" indent="-361950">
              <a:spcBef>
                <a:spcPts val="2400"/>
              </a:spcBef>
              <a:spcAft>
                <a:spcPts val="1200"/>
              </a:spcAft>
              <a:buClr>
                <a:srgbClr val="FFC000"/>
              </a:buClr>
              <a:buSzPct val="80000"/>
              <a:buFont typeface="Wingdings" pitchFamily="2" charset="2"/>
              <a:buChar char="Ø"/>
            </a:pPr>
            <a:r>
              <a:rPr lang="en-GB" sz="2400" dirty="0" smtClean="0"/>
              <a:t>Treatment </a:t>
            </a:r>
            <a:r>
              <a:rPr lang="en-GB" sz="2400" dirty="0"/>
              <a:t>of the dead is </a:t>
            </a:r>
            <a:r>
              <a:rPr lang="en-GB" sz="2400" dirty="0" smtClean="0"/>
              <a:t>bound with </a:t>
            </a:r>
            <a:r>
              <a:rPr lang="en-GB" sz="2400" dirty="0"/>
              <a:t>ritual and </a:t>
            </a:r>
            <a:r>
              <a:rPr lang="en-GB" sz="2400" dirty="0" smtClean="0"/>
              <a:t>beliefs</a:t>
            </a:r>
          </a:p>
          <a:p>
            <a:pPr marL="361950" indent="-361950">
              <a:spcBef>
                <a:spcPts val="2400"/>
              </a:spcBef>
              <a:spcAft>
                <a:spcPts val="1200"/>
              </a:spcAft>
              <a:buClr>
                <a:srgbClr val="FFC000"/>
              </a:buClr>
              <a:buSzPct val="80000"/>
              <a:buFont typeface="Wingdings" pitchFamily="2" charset="2"/>
              <a:buChar char="Ø"/>
            </a:pPr>
            <a:r>
              <a:rPr lang="en-GB" sz="2400" dirty="0" smtClean="0"/>
              <a:t>Social identities are often reflected in funerary practices</a:t>
            </a:r>
          </a:p>
          <a:p>
            <a:pPr marL="361950" indent="-361950">
              <a:spcBef>
                <a:spcPts val="2400"/>
              </a:spcBef>
              <a:spcAft>
                <a:spcPts val="1200"/>
              </a:spcAft>
              <a:buClr>
                <a:srgbClr val="FFC000"/>
              </a:buClr>
              <a:buSzPct val="80000"/>
              <a:buFont typeface="Wingdings" pitchFamily="2" charset="2"/>
              <a:buChar char="Ø"/>
            </a:pPr>
            <a:r>
              <a:rPr lang="en-GB" sz="2400" dirty="0" smtClean="0"/>
              <a:t>Funerary practices can be vehicles for political/social/economic advancement and consolidation </a:t>
            </a:r>
          </a:p>
          <a:p>
            <a:pPr marL="361950" indent="-361950">
              <a:spcBef>
                <a:spcPts val="2400"/>
              </a:spcBef>
              <a:spcAft>
                <a:spcPts val="1200"/>
              </a:spcAft>
              <a:buClr>
                <a:srgbClr val="FFC000"/>
              </a:buClr>
              <a:buSzPct val="80000"/>
              <a:buFont typeface="Wingdings" pitchFamily="2" charset="2"/>
              <a:buChar char="Ø"/>
            </a:pPr>
            <a:r>
              <a:rPr lang="en-GB" sz="2400" dirty="0" smtClean="0"/>
              <a:t>Mortuary studies, including funerary archaeology and forensic anthropology, isn’t just about dead bodies</a:t>
            </a:r>
          </a:p>
        </p:txBody>
      </p:sp>
    </p:spTree>
    <p:extLst>
      <p:ext uri="{BB962C8B-B14F-4D97-AF65-F5344CB8AC3E}">
        <p14:creationId xmlns:p14="http://schemas.microsoft.com/office/powerpoint/2010/main" val="37890420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5760"/>
            <a:ext cx="8229600" cy="1143000"/>
          </a:xfrm>
        </p:spPr>
        <p:txBody>
          <a:bodyPr>
            <a:normAutofit/>
          </a:bodyPr>
          <a:lstStyle/>
          <a:p>
            <a:r>
              <a:rPr lang="en-GB" sz="3200" dirty="0" err="1" smtClean="0"/>
              <a:t>Ethnoarchaeology</a:t>
            </a:r>
            <a:endParaRPr lang="en-GB" sz="3200" dirty="0"/>
          </a:p>
        </p:txBody>
      </p:sp>
      <p:sp>
        <p:nvSpPr>
          <p:cNvPr id="4" name="Content Placeholder 3"/>
          <p:cNvSpPr>
            <a:spLocks noGrp="1"/>
          </p:cNvSpPr>
          <p:nvPr>
            <p:ph idx="1"/>
          </p:nvPr>
        </p:nvSpPr>
        <p:spPr>
          <a:xfrm>
            <a:off x="611560" y="1340768"/>
            <a:ext cx="7704856" cy="4525963"/>
          </a:xfrm>
        </p:spPr>
        <p:txBody>
          <a:bodyPr>
            <a:normAutofit/>
          </a:bodyPr>
          <a:lstStyle/>
          <a:p>
            <a:pPr>
              <a:spcBef>
                <a:spcPts val="1800"/>
              </a:spcBef>
              <a:spcAft>
                <a:spcPts val="1200"/>
              </a:spcAft>
              <a:buClr>
                <a:srgbClr val="FFC000"/>
              </a:buClr>
              <a:buSzPct val="80000"/>
              <a:buFont typeface="Wingdings" pitchFamily="2" charset="2"/>
              <a:buChar char="Ø"/>
            </a:pPr>
            <a:r>
              <a:rPr lang="en-GB" sz="2400" dirty="0" err="1" smtClean="0">
                <a:solidFill>
                  <a:srgbClr val="FFCC00"/>
                </a:solidFill>
              </a:rPr>
              <a:t>Ethnoarchaeology</a:t>
            </a:r>
            <a:r>
              <a:rPr lang="en-GB" sz="2400" dirty="0" smtClean="0"/>
              <a:t> = the study of contemporary societies by archaeologists</a:t>
            </a:r>
          </a:p>
          <a:p>
            <a:pPr>
              <a:spcBef>
                <a:spcPts val="1800"/>
              </a:spcBef>
              <a:spcAft>
                <a:spcPts val="1200"/>
              </a:spcAft>
              <a:buClr>
                <a:srgbClr val="FFC000"/>
              </a:buClr>
              <a:buSzPct val="80000"/>
              <a:buFont typeface="Wingdings" pitchFamily="2" charset="2"/>
              <a:buChar char="Ø"/>
            </a:pPr>
            <a:r>
              <a:rPr lang="en-GB" sz="2400" dirty="0" err="1" smtClean="0"/>
              <a:t>Ethnoarchaeology</a:t>
            </a:r>
            <a:r>
              <a:rPr lang="en-GB" sz="2400" dirty="0" smtClean="0"/>
              <a:t> relies on the use of </a:t>
            </a:r>
            <a:r>
              <a:rPr lang="en-GB" sz="2400" dirty="0" smtClean="0">
                <a:solidFill>
                  <a:srgbClr val="FFCC00"/>
                </a:solidFill>
              </a:rPr>
              <a:t>analogy</a:t>
            </a:r>
            <a:r>
              <a:rPr lang="en-GB" sz="2400" dirty="0" smtClean="0"/>
              <a:t> i.e. the correspondence of one thing to another.</a:t>
            </a:r>
          </a:p>
          <a:p>
            <a:pPr>
              <a:spcBef>
                <a:spcPts val="1800"/>
              </a:spcBef>
              <a:spcAft>
                <a:spcPts val="1200"/>
              </a:spcAft>
              <a:buClr>
                <a:srgbClr val="FFC000"/>
              </a:buClr>
              <a:buSzPct val="80000"/>
              <a:buFont typeface="Wingdings" pitchFamily="2" charset="2"/>
              <a:buChar char="Ø"/>
            </a:pPr>
            <a:r>
              <a:rPr lang="en-GB" sz="2400" dirty="0" smtClean="0"/>
              <a:t>Ethnography for archaeologists = the use by archaeologists of information collected by anthropologists and ethnographers</a:t>
            </a:r>
          </a:p>
        </p:txBody>
      </p:sp>
    </p:spTree>
    <p:extLst>
      <p:ext uri="{BB962C8B-B14F-4D97-AF65-F5344CB8AC3E}">
        <p14:creationId xmlns:p14="http://schemas.microsoft.com/office/powerpoint/2010/main" val="20385006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25760"/>
            <a:ext cx="8229600" cy="1143000"/>
          </a:xfrm>
        </p:spPr>
        <p:txBody>
          <a:bodyPr>
            <a:normAutofit/>
          </a:bodyPr>
          <a:lstStyle/>
          <a:p>
            <a:r>
              <a:rPr lang="en-GB" sz="3200" dirty="0" smtClean="0"/>
              <a:t>Ethnography and New Archaeology</a:t>
            </a:r>
            <a:endParaRPr lang="en-GB" sz="3200" dirty="0"/>
          </a:p>
        </p:txBody>
      </p:sp>
      <p:sp>
        <p:nvSpPr>
          <p:cNvPr id="3" name="Content Placeholder 2"/>
          <p:cNvSpPr>
            <a:spLocks noGrp="1"/>
          </p:cNvSpPr>
          <p:nvPr>
            <p:ph idx="1"/>
          </p:nvPr>
        </p:nvSpPr>
        <p:spPr>
          <a:xfrm>
            <a:off x="457200" y="1340768"/>
            <a:ext cx="8229600" cy="5616624"/>
          </a:xfrm>
        </p:spPr>
        <p:txBody>
          <a:bodyPr>
            <a:normAutofit/>
          </a:bodyPr>
          <a:lstStyle/>
          <a:p>
            <a:pPr>
              <a:spcBef>
                <a:spcPts val="1200"/>
              </a:spcBef>
              <a:spcAft>
                <a:spcPts val="600"/>
              </a:spcAft>
              <a:buClr>
                <a:srgbClr val="FFC000"/>
              </a:buClr>
              <a:buSzPct val="80000"/>
              <a:buFont typeface="Wingdings" pitchFamily="2" charset="2"/>
              <a:buChar char="Ø"/>
            </a:pPr>
            <a:r>
              <a:rPr lang="en-GB" sz="2400" dirty="0">
                <a:solidFill>
                  <a:srgbClr val="FFC000"/>
                </a:solidFill>
              </a:rPr>
              <a:t>Cross-cultural </a:t>
            </a:r>
            <a:r>
              <a:rPr lang="en-GB" sz="2400" dirty="0" smtClean="0">
                <a:solidFill>
                  <a:srgbClr val="FFC000"/>
                </a:solidFill>
              </a:rPr>
              <a:t>anthropology </a:t>
            </a:r>
            <a:r>
              <a:rPr lang="en-GB" sz="2400" dirty="0" smtClean="0"/>
              <a:t>= search </a:t>
            </a:r>
            <a:r>
              <a:rPr lang="en-GB" sz="2400" dirty="0"/>
              <a:t>for cross-cultural patterns from databases compiled by anthropologists (Human Relations Area Files</a:t>
            </a:r>
            <a:r>
              <a:rPr lang="en-GB" sz="2400" dirty="0" smtClean="0"/>
              <a:t>)</a:t>
            </a:r>
          </a:p>
          <a:p>
            <a:pPr>
              <a:spcBef>
                <a:spcPts val="1200"/>
              </a:spcBef>
              <a:spcAft>
                <a:spcPts val="600"/>
              </a:spcAft>
              <a:buClr>
                <a:srgbClr val="FFC000"/>
              </a:buClr>
              <a:buSzPct val="80000"/>
              <a:buFont typeface="Wingdings" pitchFamily="2" charset="2"/>
              <a:buChar char="Ø"/>
            </a:pPr>
            <a:endParaRPr lang="en-GB" sz="2400" dirty="0" smtClean="0"/>
          </a:p>
          <a:p>
            <a:pPr>
              <a:spcBef>
                <a:spcPts val="1200"/>
              </a:spcBef>
              <a:spcAft>
                <a:spcPts val="600"/>
              </a:spcAft>
              <a:buClr>
                <a:srgbClr val="FFC000"/>
              </a:buClr>
              <a:buSzPct val="80000"/>
              <a:buFont typeface="Wingdings" pitchFamily="2" charset="2"/>
              <a:buChar char="Ø"/>
            </a:pPr>
            <a:r>
              <a:rPr lang="en-GB" sz="2400" dirty="0" err="1" smtClean="0"/>
              <a:t>Binford’s</a:t>
            </a:r>
            <a:r>
              <a:rPr lang="en-GB" sz="2400" dirty="0" smtClean="0"/>
              <a:t> </a:t>
            </a:r>
            <a:r>
              <a:rPr lang="en-GB" sz="2400" dirty="0">
                <a:solidFill>
                  <a:srgbClr val="FFC000"/>
                </a:solidFill>
              </a:rPr>
              <a:t>Mortuary </a:t>
            </a:r>
            <a:r>
              <a:rPr lang="en-GB" sz="2400" dirty="0" smtClean="0">
                <a:solidFill>
                  <a:srgbClr val="FFC000"/>
                </a:solidFill>
              </a:rPr>
              <a:t>Variability</a:t>
            </a:r>
            <a:r>
              <a:rPr lang="en-GB" sz="2400" dirty="0" smtClean="0"/>
              <a:t>:</a:t>
            </a:r>
          </a:p>
          <a:p>
            <a:pPr lvl="1">
              <a:spcBef>
                <a:spcPts val="1200"/>
              </a:spcBef>
              <a:spcAft>
                <a:spcPts val="600"/>
              </a:spcAft>
              <a:buClr>
                <a:srgbClr val="FFC000"/>
              </a:buClr>
              <a:buSzPct val="80000"/>
              <a:buFont typeface="Wingdings" pitchFamily="2" charset="2"/>
              <a:buChar char="Ø"/>
            </a:pPr>
            <a:r>
              <a:rPr lang="en-GB" sz="2400" dirty="0" smtClean="0"/>
              <a:t>Deceased’s </a:t>
            </a:r>
            <a:r>
              <a:rPr lang="en-GB" sz="2400" dirty="0" smtClean="0">
                <a:solidFill>
                  <a:srgbClr val="FFC000"/>
                </a:solidFill>
              </a:rPr>
              <a:t>social persona </a:t>
            </a:r>
            <a:r>
              <a:rPr lang="en-GB" sz="2400" dirty="0" smtClean="0"/>
              <a:t>is reflected in the funerary record</a:t>
            </a:r>
          </a:p>
          <a:p>
            <a:pPr lvl="1">
              <a:spcBef>
                <a:spcPts val="1200"/>
              </a:spcBef>
              <a:spcAft>
                <a:spcPts val="600"/>
              </a:spcAft>
              <a:buClr>
                <a:srgbClr val="FFC000"/>
              </a:buClr>
              <a:buSzPct val="80000"/>
              <a:buFont typeface="Wingdings" pitchFamily="2" charset="2"/>
              <a:buChar char="Ø"/>
            </a:pPr>
            <a:r>
              <a:rPr lang="en-GB" sz="2400" dirty="0" smtClean="0">
                <a:solidFill>
                  <a:srgbClr val="FFC000"/>
                </a:solidFill>
              </a:rPr>
              <a:t>Social persona </a:t>
            </a:r>
            <a:r>
              <a:rPr lang="en-GB" sz="2400" dirty="0" smtClean="0"/>
              <a:t>includes: age, sex, social position, social affiliation, location of burial (where), conditions of death (how)</a:t>
            </a:r>
          </a:p>
          <a:p>
            <a:pPr>
              <a:spcBef>
                <a:spcPts val="1200"/>
              </a:spcBef>
              <a:spcAft>
                <a:spcPts val="600"/>
              </a:spcAft>
              <a:buClr>
                <a:srgbClr val="FFC000"/>
              </a:buClr>
            </a:pPr>
            <a:endParaRPr lang="en-GB" sz="2400" dirty="0"/>
          </a:p>
        </p:txBody>
      </p:sp>
    </p:spTree>
    <p:extLst>
      <p:ext uri="{BB962C8B-B14F-4D97-AF65-F5344CB8AC3E}">
        <p14:creationId xmlns:p14="http://schemas.microsoft.com/office/powerpoint/2010/main" val="14997557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76672"/>
            <a:ext cx="8229600" cy="6021288"/>
          </a:xfrm>
        </p:spPr>
        <p:txBody>
          <a:bodyPr>
            <a:normAutofit/>
          </a:bodyPr>
          <a:lstStyle/>
          <a:p>
            <a:pPr marL="342900" lvl="1" indent="-342900">
              <a:spcBef>
                <a:spcPts val="1800"/>
              </a:spcBef>
              <a:spcAft>
                <a:spcPts val="1200"/>
              </a:spcAft>
              <a:buClr>
                <a:srgbClr val="FFC000"/>
              </a:buClr>
              <a:buSzPct val="80000"/>
              <a:buFont typeface="Wingdings" pitchFamily="2" charset="2"/>
              <a:buChar char="Ø"/>
            </a:pPr>
            <a:r>
              <a:rPr lang="en-GB" sz="2400" dirty="0" smtClean="0"/>
              <a:t>Societies were classified according to the </a:t>
            </a:r>
            <a:r>
              <a:rPr lang="en-GB" sz="2400" dirty="0" smtClean="0">
                <a:solidFill>
                  <a:srgbClr val="FFC000"/>
                </a:solidFill>
              </a:rPr>
              <a:t>complexity of the funerary practice  </a:t>
            </a:r>
            <a:r>
              <a:rPr lang="en-GB" sz="2400" dirty="0" smtClean="0"/>
              <a:t>(e.g. hunter gatherers vs. pastoralists)</a:t>
            </a:r>
          </a:p>
          <a:p>
            <a:pPr>
              <a:spcBef>
                <a:spcPts val="1800"/>
              </a:spcBef>
              <a:spcAft>
                <a:spcPts val="1200"/>
              </a:spcAft>
              <a:buClr>
                <a:srgbClr val="FFC000"/>
              </a:buClr>
              <a:buSzPct val="80000"/>
              <a:buFont typeface="Wingdings" pitchFamily="2" charset="2"/>
              <a:buChar char="Ø"/>
            </a:pPr>
            <a:r>
              <a:rPr lang="en-GB" sz="2400" dirty="0" err="1" smtClean="0"/>
              <a:t>Binford’s</a:t>
            </a:r>
            <a:r>
              <a:rPr lang="en-GB" sz="2400" dirty="0" smtClean="0"/>
              <a:t> conclusions:</a:t>
            </a:r>
          </a:p>
          <a:p>
            <a:pPr marL="723900" lvl="0" indent="-361950">
              <a:spcBef>
                <a:spcPts val="1800"/>
              </a:spcBef>
              <a:spcAft>
                <a:spcPts val="1200"/>
              </a:spcAft>
              <a:buClr>
                <a:srgbClr val="FFC000"/>
              </a:buClr>
              <a:buSzPct val="80000"/>
              <a:buFont typeface="Wingdings" pitchFamily="2" charset="2"/>
              <a:buChar char="Ø"/>
            </a:pPr>
            <a:r>
              <a:rPr lang="en-GB" sz="2400" dirty="0" smtClean="0"/>
              <a:t>The dimensions of the social persona were recognised differently between settled farmers and others</a:t>
            </a:r>
          </a:p>
          <a:p>
            <a:pPr marL="723900" lvl="0" indent="-361950">
              <a:spcBef>
                <a:spcPts val="1800"/>
              </a:spcBef>
              <a:spcAft>
                <a:spcPts val="1200"/>
              </a:spcAft>
              <a:buClr>
                <a:srgbClr val="FFC000"/>
              </a:buClr>
              <a:buSzPct val="80000"/>
              <a:buFont typeface="Wingdings" pitchFamily="2" charset="2"/>
              <a:buChar char="Ø"/>
            </a:pPr>
            <a:r>
              <a:rPr lang="en-GB" sz="2400" dirty="0" smtClean="0"/>
              <a:t>The number of displayed dimensions of the social persona differed between groups </a:t>
            </a:r>
          </a:p>
          <a:p>
            <a:pPr marL="266700" lvl="0" indent="-266700">
              <a:spcBef>
                <a:spcPts val="1800"/>
              </a:spcBef>
              <a:spcAft>
                <a:spcPts val="1200"/>
              </a:spcAft>
              <a:buClr>
                <a:srgbClr val="FFC000"/>
              </a:buClr>
              <a:buSzPct val="80000"/>
              <a:buFont typeface="Wingdings" pitchFamily="2" charset="2"/>
              <a:buChar char="Ø"/>
            </a:pPr>
            <a:r>
              <a:rPr lang="en-GB" sz="2400" dirty="0" smtClean="0"/>
              <a:t>Simply…</a:t>
            </a:r>
            <a:r>
              <a:rPr lang="en-GB" sz="2400" dirty="0" smtClean="0">
                <a:solidFill>
                  <a:srgbClr val="FFC000"/>
                </a:solidFill>
              </a:rPr>
              <a:t>who you are </a:t>
            </a:r>
            <a:r>
              <a:rPr lang="en-GB" sz="2400" dirty="0" smtClean="0"/>
              <a:t>determines </a:t>
            </a:r>
            <a:r>
              <a:rPr lang="en-GB" sz="2400" dirty="0" smtClean="0">
                <a:solidFill>
                  <a:srgbClr val="FFC000"/>
                </a:solidFill>
              </a:rPr>
              <a:t>how</a:t>
            </a:r>
            <a:r>
              <a:rPr lang="en-GB" sz="2400" dirty="0" smtClean="0"/>
              <a:t> you get buried, and the different elements that create </a:t>
            </a:r>
            <a:r>
              <a:rPr lang="en-GB" sz="2400" dirty="0" smtClean="0">
                <a:solidFill>
                  <a:srgbClr val="FFC000"/>
                </a:solidFill>
              </a:rPr>
              <a:t>your identity </a:t>
            </a:r>
            <a:r>
              <a:rPr lang="en-GB" sz="2400" dirty="0" smtClean="0"/>
              <a:t>are </a:t>
            </a:r>
            <a:r>
              <a:rPr lang="en-GB" sz="2400" dirty="0" smtClean="0">
                <a:solidFill>
                  <a:srgbClr val="FFC000"/>
                </a:solidFill>
              </a:rPr>
              <a:t>represented in different ways</a:t>
            </a:r>
            <a:endParaRPr lang="en-GB" sz="2400" dirty="0"/>
          </a:p>
        </p:txBody>
      </p:sp>
    </p:spTree>
    <p:extLst>
      <p:ext uri="{BB962C8B-B14F-4D97-AF65-F5344CB8AC3E}">
        <p14:creationId xmlns:p14="http://schemas.microsoft.com/office/powerpoint/2010/main" val="13343648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274638"/>
            <a:ext cx="8229600" cy="850106"/>
          </a:xfrm>
        </p:spPr>
        <p:txBody>
          <a:bodyPr>
            <a:normAutofit/>
          </a:bodyPr>
          <a:lstStyle/>
          <a:p>
            <a:r>
              <a:rPr lang="en-GB" sz="3200" dirty="0" smtClean="0"/>
              <a:t>Saxe and Hypothesis 8</a:t>
            </a:r>
            <a:endParaRPr lang="en-GB" sz="3200" dirty="0"/>
          </a:p>
        </p:txBody>
      </p:sp>
      <p:sp>
        <p:nvSpPr>
          <p:cNvPr id="3" name="Content Placeholder 2"/>
          <p:cNvSpPr>
            <a:spLocks noGrp="1"/>
          </p:cNvSpPr>
          <p:nvPr>
            <p:ph idx="1"/>
          </p:nvPr>
        </p:nvSpPr>
        <p:spPr>
          <a:xfrm>
            <a:off x="467544" y="1268760"/>
            <a:ext cx="8229600" cy="5472608"/>
          </a:xfrm>
        </p:spPr>
        <p:txBody>
          <a:bodyPr>
            <a:normAutofit/>
          </a:bodyPr>
          <a:lstStyle/>
          <a:p>
            <a:pPr>
              <a:spcBef>
                <a:spcPts val="1200"/>
              </a:spcBef>
              <a:buClr>
                <a:srgbClr val="FFC000"/>
              </a:buClr>
              <a:buSzPct val="80000"/>
              <a:buFont typeface="Wingdings" panose="05000000000000000000" pitchFamily="2" charset="2"/>
              <a:buChar char="Ø"/>
            </a:pPr>
            <a:r>
              <a:rPr lang="en-GB" sz="2400" dirty="0" smtClean="0">
                <a:solidFill>
                  <a:srgbClr val="FFC000"/>
                </a:solidFill>
              </a:rPr>
              <a:t>Arthur Saxe </a:t>
            </a:r>
            <a:r>
              <a:rPr lang="en-GB" sz="2400" dirty="0" smtClean="0"/>
              <a:t>– investigated Mesolithic populations from </a:t>
            </a:r>
            <a:r>
              <a:rPr lang="en-GB" sz="2400" dirty="0" err="1" smtClean="0"/>
              <a:t>Wadi</a:t>
            </a:r>
            <a:r>
              <a:rPr lang="en-GB" sz="2400" dirty="0" smtClean="0"/>
              <a:t> </a:t>
            </a:r>
            <a:r>
              <a:rPr lang="en-GB" sz="2400" dirty="0" err="1" smtClean="0"/>
              <a:t>Hulfa</a:t>
            </a:r>
            <a:r>
              <a:rPr lang="en-GB" sz="2400" dirty="0" smtClean="0"/>
              <a:t>, Sudan</a:t>
            </a:r>
          </a:p>
          <a:p>
            <a:pPr lvl="0">
              <a:spcBef>
                <a:spcPts val="1200"/>
              </a:spcBef>
              <a:buClr>
                <a:srgbClr val="FFC000"/>
              </a:buClr>
              <a:buSzPct val="80000"/>
              <a:buFont typeface="Wingdings" panose="05000000000000000000" pitchFamily="2" charset="2"/>
              <a:buChar char="Ø"/>
            </a:pPr>
            <a:r>
              <a:rPr lang="en-GB" sz="2400" dirty="0" smtClean="0"/>
              <a:t>Eight cross-cultural hypotheses e.g. “Lower status social personae would be marked by having fewer [burial] items “</a:t>
            </a:r>
          </a:p>
          <a:p>
            <a:pPr lvl="0">
              <a:spcBef>
                <a:spcPts val="1200"/>
              </a:spcBef>
              <a:buClr>
                <a:srgbClr val="FFC000"/>
              </a:buClr>
              <a:buSzPct val="80000"/>
              <a:buFont typeface="Wingdings" panose="05000000000000000000" pitchFamily="2" charset="2"/>
              <a:buChar char="Ø"/>
            </a:pPr>
            <a:endParaRPr lang="en-GB" sz="2400" dirty="0" smtClean="0">
              <a:solidFill>
                <a:srgbClr val="FFC000"/>
              </a:solidFill>
            </a:endParaRPr>
          </a:p>
          <a:p>
            <a:pPr marL="0" lvl="0" indent="0">
              <a:spcBef>
                <a:spcPts val="1200"/>
              </a:spcBef>
              <a:buClr>
                <a:srgbClr val="FFC000"/>
              </a:buClr>
              <a:buSzPct val="80000"/>
              <a:buNone/>
            </a:pPr>
            <a:r>
              <a:rPr lang="en-GB" sz="2400" dirty="0" smtClean="0">
                <a:solidFill>
                  <a:srgbClr val="FFC000"/>
                </a:solidFill>
              </a:rPr>
              <a:t>Hypothesis 8:</a:t>
            </a:r>
            <a:r>
              <a:rPr lang="en-GB" sz="2400" dirty="0" smtClean="0"/>
              <a:t> </a:t>
            </a:r>
          </a:p>
          <a:p>
            <a:pPr>
              <a:spcBef>
                <a:spcPts val="1200"/>
              </a:spcBef>
              <a:buClr>
                <a:srgbClr val="FFC000"/>
              </a:buClr>
              <a:buSzPct val="80000"/>
              <a:buFont typeface="Wingdings" panose="05000000000000000000" pitchFamily="2" charset="2"/>
              <a:buChar char="Ø"/>
            </a:pPr>
            <a:r>
              <a:rPr lang="en-GB" sz="2400" dirty="0" smtClean="0"/>
              <a:t>Land scarcity = disposal of the dead in designated areas i.e. cemeteries</a:t>
            </a:r>
          </a:p>
          <a:p>
            <a:pPr>
              <a:spcBef>
                <a:spcPts val="1200"/>
              </a:spcBef>
              <a:buClr>
                <a:srgbClr val="FFC000"/>
              </a:buClr>
              <a:buSzPct val="80000"/>
              <a:buFont typeface="Wingdings" panose="05000000000000000000" pitchFamily="2" charset="2"/>
              <a:buChar char="Ø"/>
            </a:pPr>
            <a:r>
              <a:rPr lang="en-GB" sz="2400" dirty="0" smtClean="0"/>
              <a:t>The social system of a society deals with resource scarcity by developing ties between burial space and ancestors</a:t>
            </a:r>
            <a:endParaRPr lang="en-GB" sz="2400" dirty="0"/>
          </a:p>
        </p:txBody>
      </p:sp>
    </p:spTree>
    <p:extLst>
      <p:ext uri="{BB962C8B-B14F-4D97-AF65-F5344CB8AC3E}">
        <p14:creationId xmlns:p14="http://schemas.microsoft.com/office/powerpoint/2010/main" val="4770468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3200" dirty="0" smtClean="0"/>
              <a:t>Goldstein and Saxe</a:t>
            </a:r>
            <a:endParaRPr lang="en-GB" sz="3200" dirty="0"/>
          </a:p>
        </p:txBody>
      </p:sp>
      <p:sp>
        <p:nvSpPr>
          <p:cNvPr id="3" name="Content Placeholder 2"/>
          <p:cNvSpPr>
            <a:spLocks noGrp="1"/>
          </p:cNvSpPr>
          <p:nvPr>
            <p:ph idx="1"/>
          </p:nvPr>
        </p:nvSpPr>
        <p:spPr>
          <a:xfrm>
            <a:off x="457200" y="1600200"/>
            <a:ext cx="8229600" cy="4853136"/>
          </a:xfrm>
        </p:spPr>
        <p:txBody>
          <a:bodyPr>
            <a:noAutofit/>
          </a:bodyPr>
          <a:lstStyle/>
          <a:p>
            <a:pPr>
              <a:spcBef>
                <a:spcPts val="2400"/>
              </a:spcBef>
              <a:spcAft>
                <a:spcPts val="1800"/>
              </a:spcAft>
              <a:buClr>
                <a:srgbClr val="FFC000"/>
              </a:buClr>
              <a:buSzPct val="80000"/>
              <a:buFont typeface="Wingdings" pitchFamily="2" charset="2"/>
              <a:buChar char="Ø"/>
            </a:pPr>
            <a:r>
              <a:rPr lang="en-GB" sz="2400" dirty="0">
                <a:solidFill>
                  <a:srgbClr val="FFC000"/>
                </a:solidFill>
              </a:rPr>
              <a:t>Lynne Goldstein </a:t>
            </a:r>
            <a:r>
              <a:rPr lang="en-GB" sz="2400" dirty="0"/>
              <a:t>re-tested Saxe’s Hypothesis 8 by looking at 30 </a:t>
            </a:r>
            <a:r>
              <a:rPr lang="en-GB" sz="2400" dirty="0" smtClean="0"/>
              <a:t>ethnographic examples</a:t>
            </a:r>
            <a:endParaRPr lang="en-GB" sz="2400" dirty="0"/>
          </a:p>
          <a:p>
            <a:pPr>
              <a:spcBef>
                <a:spcPts val="2400"/>
              </a:spcBef>
              <a:spcAft>
                <a:spcPts val="1800"/>
              </a:spcAft>
              <a:buClr>
                <a:srgbClr val="FFC000"/>
              </a:buClr>
              <a:buSzPct val="80000"/>
              <a:buFont typeface="Wingdings" pitchFamily="2" charset="2"/>
              <a:buChar char="Ø"/>
            </a:pPr>
            <a:r>
              <a:rPr lang="en-GB" sz="2400" dirty="0" smtClean="0"/>
              <a:t>Goldstein agreed with Saxe’s Hypothesis 8</a:t>
            </a:r>
          </a:p>
          <a:p>
            <a:pPr>
              <a:spcBef>
                <a:spcPts val="2400"/>
              </a:spcBef>
              <a:spcAft>
                <a:spcPts val="1800"/>
              </a:spcAft>
              <a:buClr>
                <a:srgbClr val="FFC000"/>
              </a:buClr>
              <a:buSzPct val="80000"/>
              <a:buFont typeface="Wingdings" pitchFamily="2" charset="2"/>
              <a:buChar char="Ø"/>
            </a:pPr>
            <a:r>
              <a:rPr lang="en-GB" sz="2400" dirty="0" smtClean="0"/>
              <a:t>A designated area for the dead allowed a group to legitimise its rights over scarce resources by </a:t>
            </a:r>
            <a:r>
              <a:rPr lang="en-GB" sz="2400" dirty="0" smtClean="0">
                <a:solidFill>
                  <a:srgbClr val="FFC000"/>
                </a:solidFill>
              </a:rPr>
              <a:t>ritualising  the relationship to the land</a:t>
            </a:r>
          </a:p>
          <a:p>
            <a:pPr>
              <a:spcBef>
                <a:spcPts val="2400"/>
              </a:spcBef>
              <a:spcAft>
                <a:spcPts val="1800"/>
              </a:spcAft>
              <a:buClr>
                <a:srgbClr val="FFC000"/>
              </a:buClr>
              <a:buSzPct val="80000"/>
              <a:buFont typeface="Wingdings" pitchFamily="2" charset="2"/>
              <a:buChar char="Ø"/>
            </a:pPr>
            <a:endParaRPr lang="en-GB" sz="2400" dirty="0"/>
          </a:p>
        </p:txBody>
      </p:sp>
    </p:spTree>
    <p:extLst>
      <p:ext uri="{BB962C8B-B14F-4D97-AF65-F5344CB8AC3E}">
        <p14:creationId xmlns:p14="http://schemas.microsoft.com/office/powerpoint/2010/main" val="1487377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080120"/>
          </a:xfrm>
        </p:spPr>
        <p:txBody>
          <a:bodyPr>
            <a:normAutofit/>
          </a:bodyPr>
          <a:lstStyle/>
          <a:p>
            <a:r>
              <a:rPr lang="en-GB" sz="3200" dirty="0" err="1" smtClean="0"/>
              <a:t>Tainter</a:t>
            </a:r>
            <a:r>
              <a:rPr lang="en-GB" sz="3200" dirty="0" smtClean="0"/>
              <a:t> and energy expenditure</a:t>
            </a:r>
            <a:endParaRPr lang="en-GB" sz="3200" dirty="0"/>
          </a:p>
        </p:txBody>
      </p:sp>
      <p:sp>
        <p:nvSpPr>
          <p:cNvPr id="3" name="Content Placeholder 2"/>
          <p:cNvSpPr>
            <a:spLocks noGrp="1"/>
          </p:cNvSpPr>
          <p:nvPr>
            <p:ph idx="1"/>
          </p:nvPr>
        </p:nvSpPr>
        <p:spPr>
          <a:xfrm>
            <a:off x="467544" y="1628800"/>
            <a:ext cx="8229600" cy="5400600"/>
          </a:xfrm>
        </p:spPr>
        <p:txBody>
          <a:bodyPr>
            <a:noAutofit/>
          </a:bodyPr>
          <a:lstStyle/>
          <a:p>
            <a:pPr>
              <a:spcBef>
                <a:spcPts val="1200"/>
              </a:spcBef>
              <a:spcAft>
                <a:spcPts val="1200"/>
              </a:spcAft>
              <a:buClr>
                <a:srgbClr val="FFC000"/>
              </a:buClr>
              <a:buSzPct val="80000"/>
              <a:buFont typeface="Wingdings" pitchFamily="2" charset="2"/>
              <a:buChar char="Ø"/>
            </a:pPr>
            <a:r>
              <a:rPr lang="en-GB" sz="2400" dirty="0" smtClean="0"/>
              <a:t>Joseph </a:t>
            </a:r>
            <a:r>
              <a:rPr lang="en-GB" sz="2400" dirty="0" err="1" smtClean="0">
                <a:solidFill>
                  <a:srgbClr val="FFC000"/>
                </a:solidFill>
              </a:rPr>
              <a:t>Tainter</a:t>
            </a:r>
            <a:r>
              <a:rPr lang="en-GB" sz="2400" dirty="0" smtClean="0">
                <a:solidFill>
                  <a:srgbClr val="FFC000"/>
                </a:solidFill>
              </a:rPr>
              <a:t> </a:t>
            </a:r>
            <a:r>
              <a:rPr lang="en-GB" sz="2400" dirty="0" smtClean="0"/>
              <a:t>- cross-cultural ethnographic </a:t>
            </a:r>
            <a:r>
              <a:rPr lang="en-GB" sz="2400" dirty="0"/>
              <a:t>study </a:t>
            </a:r>
            <a:r>
              <a:rPr lang="en-GB" sz="2400" dirty="0" smtClean="0"/>
              <a:t>of 103 societies</a:t>
            </a:r>
          </a:p>
          <a:p>
            <a:pPr>
              <a:spcBef>
                <a:spcPts val="1200"/>
              </a:spcBef>
              <a:spcAft>
                <a:spcPts val="1200"/>
              </a:spcAft>
              <a:buClr>
                <a:srgbClr val="FFC000"/>
              </a:buClr>
              <a:buSzPct val="80000"/>
              <a:buFont typeface="Wingdings" pitchFamily="2" charset="2"/>
              <a:buChar char="Ø"/>
            </a:pPr>
            <a:r>
              <a:rPr lang="en-GB" sz="2400" dirty="0" smtClean="0"/>
              <a:t>Explore </a:t>
            </a:r>
            <a:r>
              <a:rPr lang="en-GB" sz="2400" dirty="0"/>
              <a:t>the relationship of social status and differential treatment of the </a:t>
            </a:r>
            <a:r>
              <a:rPr lang="en-GB" sz="2400" dirty="0" smtClean="0"/>
              <a:t>dead</a:t>
            </a:r>
          </a:p>
          <a:p>
            <a:pPr>
              <a:spcBef>
                <a:spcPts val="1200"/>
              </a:spcBef>
              <a:spcAft>
                <a:spcPts val="1200"/>
              </a:spcAft>
              <a:buClr>
                <a:srgbClr val="FFC000"/>
              </a:buClr>
              <a:buSzPct val="80000"/>
              <a:buFont typeface="Wingdings" pitchFamily="2" charset="2"/>
              <a:buChar char="Ø"/>
            </a:pPr>
            <a:r>
              <a:rPr lang="en-GB" sz="2400" dirty="0" smtClean="0"/>
              <a:t>Developed </a:t>
            </a:r>
            <a:r>
              <a:rPr lang="en-GB" sz="2400" dirty="0"/>
              <a:t>a notion of </a:t>
            </a:r>
            <a:r>
              <a:rPr lang="en-GB" sz="2400" dirty="0">
                <a:solidFill>
                  <a:srgbClr val="FFC000"/>
                </a:solidFill>
              </a:rPr>
              <a:t>energy expenditure</a:t>
            </a:r>
            <a:r>
              <a:rPr lang="en-GB" sz="2400" dirty="0" smtClean="0"/>
              <a:t>:</a:t>
            </a:r>
          </a:p>
          <a:p>
            <a:pPr>
              <a:spcBef>
                <a:spcPts val="1200"/>
              </a:spcBef>
              <a:spcAft>
                <a:spcPts val="1200"/>
              </a:spcAft>
              <a:buClr>
                <a:srgbClr val="FFC000"/>
              </a:buClr>
              <a:buSzPct val="80000"/>
              <a:buFont typeface="Wingdings" pitchFamily="2" charset="2"/>
              <a:buChar char="Ø"/>
            </a:pPr>
            <a:r>
              <a:rPr lang="en-GB" sz="2400" dirty="0" smtClean="0"/>
              <a:t>90</a:t>
            </a:r>
            <a:r>
              <a:rPr lang="en-GB" sz="2400" dirty="0"/>
              <a:t>% of </a:t>
            </a:r>
            <a:r>
              <a:rPr lang="en-GB" sz="2400" dirty="0" smtClean="0"/>
              <a:t>cases - social </a:t>
            </a:r>
            <a:r>
              <a:rPr lang="en-GB" sz="2400" dirty="0"/>
              <a:t>rank of the individual </a:t>
            </a:r>
            <a:r>
              <a:rPr lang="en-GB" sz="2400" dirty="0" smtClean="0"/>
              <a:t>correlates </a:t>
            </a:r>
            <a:r>
              <a:rPr lang="en-GB" sz="2400" dirty="0"/>
              <a:t>with the </a:t>
            </a:r>
            <a:r>
              <a:rPr lang="en-GB" sz="2400" dirty="0" smtClean="0"/>
              <a:t>energy </a:t>
            </a:r>
            <a:r>
              <a:rPr lang="en-GB" sz="2400" dirty="0"/>
              <a:t>expenditure invested in their mortuary </a:t>
            </a:r>
            <a:r>
              <a:rPr lang="en-GB" sz="2400" dirty="0" smtClean="0"/>
              <a:t>rite</a:t>
            </a:r>
            <a:endParaRPr lang="en-GB" sz="2400" dirty="0"/>
          </a:p>
          <a:p>
            <a:pPr>
              <a:buClr>
                <a:srgbClr val="FFC000"/>
              </a:buClr>
              <a:buSzPct val="80000"/>
              <a:buFont typeface="Wingdings" pitchFamily="2" charset="2"/>
              <a:buChar char="Ø"/>
            </a:pPr>
            <a:endParaRPr lang="en-GB" sz="2400" dirty="0"/>
          </a:p>
        </p:txBody>
      </p:sp>
    </p:spTree>
    <p:extLst>
      <p:ext uri="{BB962C8B-B14F-4D97-AF65-F5344CB8AC3E}">
        <p14:creationId xmlns:p14="http://schemas.microsoft.com/office/powerpoint/2010/main" val="36708242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3600" dirty="0" smtClean="0"/>
              <a:t>Carr</a:t>
            </a:r>
            <a:endParaRPr lang="en-GB" sz="3600" dirty="0"/>
          </a:p>
        </p:txBody>
      </p:sp>
      <p:sp>
        <p:nvSpPr>
          <p:cNvPr id="3" name="Content Placeholder 2"/>
          <p:cNvSpPr>
            <a:spLocks noGrp="1"/>
          </p:cNvSpPr>
          <p:nvPr>
            <p:ph idx="1"/>
          </p:nvPr>
        </p:nvSpPr>
        <p:spPr/>
        <p:txBody>
          <a:bodyPr>
            <a:noAutofit/>
          </a:bodyPr>
          <a:lstStyle/>
          <a:p>
            <a:pPr>
              <a:spcBef>
                <a:spcPts val="1800"/>
              </a:spcBef>
              <a:spcAft>
                <a:spcPts val="1200"/>
              </a:spcAft>
              <a:buClr>
                <a:srgbClr val="FFC000"/>
              </a:buClr>
              <a:buSzPct val="80000"/>
              <a:buFont typeface="Wingdings" pitchFamily="2" charset="2"/>
              <a:buChar char="Ø"/>
            </a:pPr>
            <a:r>
              <a:rPr lang="en-GB" sz="2400" dirty="0" smtClean="0"/>
              <a:t>Christopher </a:t>
            </a:r>
            <a:r>
              <a:rPr lang="en-GB" sz="2400" dirty="0" smtClean="0">
                <a:solidFill>
                  <a:srgbClr val="FFC000"/>
                </a:solidFill>
              </a:rPr>
              <a:t>Carr</a:t>
            </a:r>
            <a:r>
              <a:rPr lang="en-GB" sz="2400" dirty="0" smtClean="0"/>
              <a:t>: cross-cultural study of 31 societies</a:t>
            </a:r>
          </a:p>
          <a:p>
            <a:pPr>
              <a:spcBef>
                <a:spcPts val="1800"/>
              </a:spcBef>
              <a:spcAft>
                <a:spcPts val="1200"/>
              </a:spcAft>
              <a:buClr>
                <a:srgbClr val="FFC000"/>
              </a:buClr>
              <a:buSzPct val="80000"/>
              <a:buFont typeface="Wingdings" pitchFamily="2" charset="2"/>
              <a:buChar char="Ø"/>
            </a:pPr>
            <a:r>
              <a:rPr lang="en-GB" sz="2400" dirty="0" smtClean="0"/>
              <a:t>Differences in grave good provision linked with rank in a hierarchical social system</a:t>
            </a:r>
          </a:p>
          <a:p>
            <a:pPr>
              <a:spcBef>
                <a:spcPts val="1800"/>
              </a:spcBef>
              <a:spcAft>
                <a:spcPts val="1200"/>
              </a:spcAft>
              <a:buClr>
                <a:srgbClr val="FFC000"/>
              </a:buClr>
              <a:buSzPct val="80000"/>
              <a:buFont typeface="Wingdings" pitchFamily="2" charset="2"/>
              <a:buChar char="Ø"/>
            </a:pPr>
            <a:r>
              <a:rPr lang="en-GB" sz="2400" dirty="0" smtClean="0"/>
              <a:t>Quality of the grave goods placed in the grave was indicative of the deceased’s status</a:t>
            </a:r>
          </a:p>
          <a:p>
            <a:pPr indent="-76200">
              <a:spcBef>
                <a:spcPts val="1800"/>
              </a:spcBef>
              <a:spcAft>
                <a:spcPts val="1200"/>
              </a:spcAft>
              <a:buClr>
                <a:srgbClr val="FFC000"/>
              </a:buClr>
              <a:buSzPct val="80000"/>
              <a:buNone/>
            </a:pPr>
            <a:r>
              <a:rPr lang="en-GB" sz="2400" dirty="0" smtClean="0"/>
              <a:t>“funerary practices and the roles or social personae of the dead, as reflections of behaviour providing a record of rank and status.” 			(Parker Pearson 1999: 32)</a:t>
            </a:r>
          </a:p>
          <a:p>
            <a:pPr>
              <a:spcBef>
                <a:spcPts val="1800"/>
              </a:spcBef>
              <a:spcAft>
                <a:spcPts val="1200"/>
              </a:spcAft>
              <a:buClr>
                <a:srgbClr val="FFC000"/>
              </a:buClr>
              <a:buSzPct val="80000"/>
              <a:buFont typeface="Wingdings" pitchFamily="2" charset="2"/>
              <a:buChar char="Ø"/>
            </a:pPr>
            <a:endParaRPr lang="en-GB" sz="2400" dirty="0" smtClean="0"/>
          </a:p>
          <a:p>
            <a:pPr>
              <a:spcBef>
                <a:spcPts val="1800"/>
              </a:spcBef>
              <a:spcAft>
                <a:spcPts val="1200"/>
              </a:spcAft>
              <a:buClr>
                <a:srgbClr val="FFC000"/>
              </a:buClr>
            </a:pPr>
            <a:endParaRPr lang="en-US" sz="2400" dirty="0"/>
          </a:p>
        </p:txBody>
      </p:sp>
    </p:spTree>
    <p:extLst>
      <p:ext uri="{BB962C8B-B14F-4D97-AF65-F5344CB8AC3E}">
        <p14:creationId xmlns:p14="http://schemas.microsoft.com/office/powerpoint/2010/main" val="81223365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776"/>
            <a:ext cx="8229600" cy="1143000"/>
          </a:xfrm>
        </p:spPr>
        <p:txBody>
          <a:bodyPr>
            <a:normAutofit/>
          </a:bodyPr>
          <a:lstStyle/>
          <a:p>
            <a:r>
              <a:rPr lang="en-GB" sz="3200" dirty="0" smtClean="0"/>
              <a:t>Ian </a:t>
            </a:r>
            <a:r>
              <a:rPr lang="en-GB" sz="3200" dirty="0" err="1" smtClean="0"/>
              <a:t>Hodder</a:t>
            </a:r>
            <a:r>
              <a:rPr lang="en-GB" sz="3200" dirty="0" smtClean="0"/>
              <a:t> and Post-</a:t>
            </a:r>
            <a:r>
              <a:rPr lang="en-GB" sz="3200" dirty="0" err="1" smtClean="0"/>
              <a:t>processualism</a:t>
            </a:r>
            <a:endParaRPr lang="en-GB" sz="3200" dirty="0"/>
          </a:p>
        </p:txBody>
      </p:sp>
      <p:sp>
        <p:nvSpPr>
          <p:cNvPr id="3" name="Content Placeholder 2"/>
          <p:cNvSpPr>
            <a:spLocks noGrp="1"/>
          </p:cNvSpPr>
          <p:nvPr>
            <p:ph idx="1"/>
          </p:nvPr>
        </p:nvSpPr>
        <p:spPr>
          <a:xfrm>
            <a:off x="457200" y="1700808"/>
            <a:ext cx="8229600" cy="3312368"/>
          </a:xfrm>
        </p:spPr>
        <p:txBody>
          <a:bodyPr>
            <a:normAutofit/>
          </a:bodyPr>
          <a:lstStyle/>
          <a:p>
            <a:pPr indent="-76200">
              <a:buSzPct val="80000"/>
              <a:buNone/>
            </a:pPr>
            <a:r>
              <a:rPr lang="en-GB" sz="2400" dirty="0" smtClean="0"/>
              <a:t>“to understand the contextual workings of material culture symbolism within particular societies to understand how material culture might fit into or be used to constitute ideological strategies of power and domination/resistance.” </a:t>
            </a:r>
          </a:p>
          <a:p>
            <a:pPr marL="3657600" lvl="8" indent="0">
              <a:buNone/>
            </a:pPr>
            <a:r>
              <a:rPr lang="en-GB" sz="2400" dirty="0" smtClean="0"/>
              <a:t>(</a:t>
            </a:r>
            <a:r>
              <a:rPr lang="en-GB" sz="2400" dirty="0" smtClean="0"/>
              <a:t>Parker Pearson 1999: 34</a:t>
            </a:r>
            <a:r>
              <a:rPr lang="en-GB" sz="2400" dirty="0" smtClean="0"/>
              <a:t>)</a:t>
            </a:r>
            <a:endParaRPr lang="en-GB" sz="2400" dirty="0" smtClean="0"/>
          </a:p>
          <a:p>
            <a:pPr marL="266700" lvl="8" indent="0">
              <a:buNone/>
            </a:pPr>
            <a:endParaRPr lang="en-GB" sz="2400" dirty="0" smtClean="0"/>
          </a:p>
        </p:txBody>
      </p:sp>
    </p:spTree>
    <p:extLst>
      <p:ext uri="{BB962C8B-B14F-4D97-AF65-F5344CB8AC3E}">
        <p14:creationId xmlns:p14="http://schemas.microsoft.com/office/powerpoint/2010/main" val="35854590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3752"/>
            <a:ext cx="8229600" cy="1143000"/>
          </a:xfrm>
        </p:spPr>
        <p:txBody>
          <a:bodyPr>
            <a:normAutofit/>
          </a:bodyPr>
          <a:lstStyle/>
          <a:p>
            <a:r>
              <a:rPr lang="en-GB" sz="3200" dirty="0" smtClean="0"/>
              <a:t>Case Study: </a:t>
            </a:r>
            <a:r>
              <a:rPr lang="en-GB" sz="3200" dirty="0" err="1" smtClean="0"/>
              <a:t>Tandroy</a:t>
            </a:r>
            <a:r>
              <a:rPr lang="en-GB" sz="3200" dirty="0" smtClean="0"/>
              <a:t> of southern Madagascar</a:t>
            </a:r>
            <a:endParaRPr lang="en-GB" sz="3200" dirty="0"/>
          </a:p>
        </p:txBody>
      </p:sp>
      <p:sp>
        <p:nvSpPr>
          <p:cNvPr id="3" name="Content Placeholder 2"/>
          <p:cNvSpPr>
            <a:spLocks noGrp="1"/>
          </p:cNvSpPr>
          <p:nvPr>
            <p:ph idx="1"/>
          </p:nvPr>
        </p:nvSpPr>
        <p:spPr>
          <a:xfrm>
            <a:off x="467544" y="1417637"/>
            <a:ext cx="8229600" cy="4525963"/>
          </a:xfrm>
        </p:spPr>
        <p:txBody>
          <a:bodyPr>
            <a:normAutofit/>
          </a:bodyPr>
          <a:lstStyle/>
          <a:p>
            <a:pPr>
              <a:spcBef>
                <a:spcPts val="2400"/>
              </a:spcBef>
              <a:spcAft>
                <a:spcPts val="1200"/>
              </a:spcAft>
              <a:buClr>
                <a:srgbClr val="FFC000"/>
              </a:buClr>
              <a:buSzPct val="80000"/>
              <a:buFont typeface="Wingdings" pitchFamily="2" charset="2"/>
              <a:buChar char="Ø"/>
            </a:pPr>
            <a:r>
              <a:rPr lang="en-GB" sz="2400" dirty="0" err="1" smtClean="0"/>
              <a:t>Ethnoarchaeological</a:t>
            </a:r>
            <a:r>
              <a:rPr lang="en-GB" sz="2400" dirty="0" smtClean="0"/>
              <a:t> study by Mike Parker Pearson</a:t>
            </a:r>
          </a:p>
          <a:p>
            <a:pPr>
              <a:spcBef>
                <a:spcPts val="2400"/>
              </a:spcBef>
              <a:spcAft>
                <a:spcPts val="1200"/>
              </a:spcAft>
              <a:buClr>
                <a:srgbClr val="FFC000"/>
              </a:buClr>
              <a:buSzPct val="80000"/>
              <a:buFont typeface="Wingdings" pitchFamily="2" charset="2"/>
              <a:buChar char="Ø"/>
            </a:pPr>
            <a:r>
              <a:rPr lang="en-GB" sz="2400" dirty="0" smtClean="0"/>
              <a:t>The </a:t>
            </a:r>
            <a:r>
              <a:rPr lang="en-GB" sz="2400" dirty="0" err="1" smtClean="0">
                <a:solidFill>
                  <a:srgbClr val="FFC000"/>
                </a:solidFill>
              </a:rPr>
              <a:t>Tandroy</a:t>
            </a:r>
            <a:r>
              <a:rPr lang="en-GB" sz="2400" dirty="0" smtClean="0">
                <a:solidFill>
                  <a:srgbClr val="FFC000"/>
                </a:solidFill>
              </a:rPr>
              <a:t> </a:t>
            </a:r>
            <a:r>
              <a:rPr lang="en-GB" sz="2400" dirty="0" smtClean="0"/>
              <a:t>- “people of the land of thorns”</a:t>
            </a:r>
          </a:p>
          <a:p>
            <a:pPr>
              <a:spcBef>
                <a:spcPts val="2400"/>
              </a:spcBef>
              <a:spcAft>
                <a:spcPts val="1200"/>
              </a:spcAft>
              <a:buClr>
                <a:srgbClr val="FFC000"/>
              </a:buClr>
              <a:buSzPct val="80000"/>
              <a:buFont typeface="Wingdings" pitchFamily="2" charset="2"/>
              <a:buChar char="Ø"/>
            </a:pPr>
            <a:r>
              <a:rPr lang="en-GB" sz="2400" dirty="0" smtClean="0"/>
              <a:t>Pastoral society</a:t>
            </a:r>
          </a:p>
          <a:p>
            <a:pPr>
              <a:spcBef>
                <a:spcPts val="2400"/>
              </a:spcBef>
              <a:spcAft>
                <a:spcPts val="1200"/>
              </a:spcAft>
              <a:buClr>
                <a:srgbClr val="FFC000"/>
              </a:buClr>
              <a:buSzPct val="80000"/>
              <a:buFont typeface="Wingdings" pitchFamily="2" charset="2"/>
              <a:buChar char="Ø"/>
            </a:pPr>
            <a:r>
              <a:rPr lang="en-GB" sz="2400" dirty="0" smtClean="0"/>
              <a:t>Belief = dead do not return to earth but their spirits possess particular people and guide their actions</a:t>
            </a:r>
          </a:p>
        </p:txBody>
      </p:sp>
    </p:spTree>
    <p:extLst>
      <p:ext uri="{BB962C8B-B14F-4D97-AF65-F5344CB8AC3E}">
        <p14:creationId xmlns:p14="http://schemas.microsoft.com/office/powerpoint/2010/main" val="42760847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548680"/>
            <a:ext cx="8229600" cy="6080720"/>
          </a:xfrm>
        </p:spPr>
        <p:txBody>
          <a:bodyPr>
            <a:normAutofit/>
          </a:bodyPr>
          <a:lstStyle/>
          <a:p>
            <a:pPr>
              <a:spcBef>
                <a:spcPts val="1800"/>
              </a:spcBef>
              <a:spcAft>
                <a:spcPts val="1200"/>
              </a:spcAft>
              <a:buClr>
                <a:srgbClr val="FFC000"/>
              </a:buClr>
              <a:buSzPct val="80000"/>
              <a:buFont typeface="Wingdings" pitchFamily="2" charset="2"/>
              <a:buChar char="Ø"/>
            </a:pPr>
            <a:r>
              <a:rPr lang="en-GB" sz="2400" dirty="0" smtClean="0"/>
              <a:t>Moment of death marked by the blowing of a conch shell and the sacrifice of a bull/cow</a:t>
            </a:r>
          </a:p>
          <a:p>
            <a:pPr>
              <a:spcBef>
                <a:spcPts val="1800"/>
              </a:spcBef>
              <a:spcAft>
                <a:spcPts val="1200"/>
              </a:spcAft>
              <a:buClr>
                <a:srgbClr val="FFC000"/>
              </a:buClr>
              <a:buSzPct val="80000"/>
              <a:buFont typeface="Wingdings" pitchFamily="2" charset="2"/>
              <a:buChar char="Ø"/>
            </a:pPr>
            <a:r>
              <a:rPr lang="en-GB" sz="2400" dirty="0" smtClean="0"/>
              <a:t>Corpse is washed and kept in the house where he/she died</a:t>
            </a:r>
          </a:p>
          <a:p>
            <a:pPr>
              <a:spcBef>
                <a:spcPts val="600"/>
              </a:spcBef>
              <a:spcAft>
                <a:spcPts val="600"/>
              </a:spcAft>
              <a:buClr>
                <a:srgbClr val="FFC000"/>
              </a:buClr>
              <a:buSzPct val="80000"/>
              <a:buFont typeface="Wingdings" pitchFamily="2" charset="2"/>
              <a:buChar char="Ø"/>
            </a:pPr>
            <a:r>
              <a:rPr lang="en-GB" sz="2400" dirty="0" smtClean="0"/>
              <a:t>A shelter of green aloe leaves is built on the south side of the house.  The dead is served by a funerary priest (</a:t>
            </a:r>
            <a:r>
              <a:rPr lang="en-GB" sz="2400" i="1" dirty="0" err="1" smtClean="0">
                <a:solidFill>
                  <a:srgbClr val="FFC000"/>
                </a:solidFill>
              </a:rPr>
              <a:t>tsimahaivelo</a:t>
            </a:r>
            <a:r>
              <a:rPr lang="en-GB" sz="2400" i="1" dirty="0" smtClean="0"/>
              <a:t>)</a:t>
            </a:r>
            <a:endParaRPr lang="en-GB" sz="2400" dirty="0" smtClean="0"/>
          </a:p>
          <a:p>
            <a:pPr>
              <a:spcBef>
                <a:spcPts val="600"/>
              </a:spcBef>
              <a:spcAft>
                <a:spcPts val="600"/>
              </a:spcAft>
              <a:buClr>
                <a:srgbClr val="FFC000"/>
              </a:buClr>
              <a:buSzPct val="80000"/>
              <a:buFont typeface="Wingdings" pitchFamily="2" charset="2"/>
              <a:buChar char="Ø"/>
            </a:pPr>
            <a:r>
              <a:rPr lang="en-GB" sz="2400" dirty="0" smtClean="0"/>
              <a:t>The </a:t>
            </a:r>
            <a:r>
              <a:rPr lang="en-GB" sz="2400" i="1" dirty="0" err="1" smtClean="0">
                <a:solidFill>
                  <a:srgbClr val="FFC000"/>
                </a:solidFill>
              </a:rPr>
              <a:t>tsimahaivelo</a:t>
            </a:r>
            <a:r>
              <a:rPr lang="en-GB" sz="2400" dirty="0" smtClean="0"/>
              <a:t> takes on the pollution and moral blame by organising the rites and protecting the living</a:t>
            </a:r>
          </a:p>
          <a:p>
            <a:pPr>
              <a:spcBef>
                <a:spcPts val="600"/>
              </a:spcBef>
              <a:spcAft>
                <a:spcPts val="600"/>
              </a:spcAft>
              <a:buClr>
                <a:srgbClr val="FFC000"/>
              </a:buClr>
              <a:buSzPct val="80000"/>
              <a:buFont typeface="Wingdings" pitchFamily="2" charset="2"/>
              <a:buChar char="Ø"/>
            </a:pPr>
            <a:r>
              <a:rPr lang="en-GB" sz="2400" dirty="0" smtClean="0"/>
              <a:t>The funeral takes between 1 – 3 days</a:t>
            </a:r>
          </a:p>
          <a:p>
            <a:pPr>
              <a:spcBef>
                <a:spcPts val="1800"/>
              </a:spcBef>
              <a:spcAft>
                <a:spcPts val="1200"/>
              </a:spcAft>
              <a:buClr>
                <a:srgbClr val="FFC000"/>
              </a:buClr>
              <a:buSzPct val="80000"/>
              <a:buFont typeface="Wingdings" pitchFamily="2" charset="2"/>
              <a:buChar char="Ø"/>
            </a:pPr>
            <a:endParaRPr lang="en-GB" sz="2400" dirty="0" smtClean="0"/>
          </a:p>
          <a:p>
            <a:pPr>
              <a:spcBef>
                <a:spcPts val="1800"/>
              </a:spcBef>
              <a:spcAft>
                <a:spcPts val="1200"/>
              </a:spcAft>
              <a:buClr>
                <a:srgbClr val="FFC000"/>
              </a:buClr>
              <a:buSzPct val="80000"/>
              <a:buFont typeface="Wingdings" pitchFamily="2" charset="2"/>
              <a:buChar char="Ø"/>
            </a:pPr>
            <a:endParaRPr lang="en-GB" sz="2400" dirty="0"/>
          </a:p>
        </p:txBody>
      </p:sp>
    </p:spTree>
    <p:extLst>
      <p:ext uri="{BB962C8B-B14F-4D97-AF65-F5344CB8AC3E}">
        <p14:creationId xmlns:p14="http://schemas.microsoft.com/office/powerpoint/2010/main" val="16810028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23528" y="228600"/>
            <a:ext cx="8229600" cy="6553200"/>
          </a:xfrm>
        </p:spPr>
        <p:txBody>
          <a:bodyPr>
            <a:noAutofit/>
          </a:bodyPr>
          <a:lstStyle/>
          <a:p>
            <a:pPr>
              <a:spcBef>
                <a:spcPts val="600"/>
              </a:spcBef>
              <a:spcAft>
                <a:spcPts val="600"/>
              </a:spcAft>
              <a:buClr>
                <a:srgbClr val="FFC000"/>
              </a:buClr>
              <a:buSzPct val="80000"/>
              <a:buFont typeface="Wingdings" pitchFamily="2" charset="2"/>
              <a:buChar char="Ø"/>
            </a:pPr>
            <a:r>
              <a:rPr lang="en-GB" sz="2400" dirty="0" smtClean="0"/>
              <a:t>The funeral is a time of expense as they must purchase:</a:t>
            </a:r>
          </a:p>
          <a:p>
            <a:pPr lvl="1">
              <a:spcBef>
                <a:spcPts val="0"/>
              </a:spcBef>
              <a:buClr>
                <a:srgbClr val="FFC000"/>
              </a:buClr>
              <a:buSzPct val="80000"/>
              <a:buFont typeface="Wingdings" pitchFamily="2" charset="2"/>
              <a:buChar char="Ø"/>
            </a:pPr>
            <a:r>
              <a:rPr lang="en-GB" sz="2400" dirty="0" smtClean="0"/>
              <a:t>Coffin</a:t>
            </a:r>
          </a:p>
          <a:p>
            <a:pPr lvl="1">
              <a:spcBef>
                <a:spcPts val="0"/>
              </a:spcBef>
              <a:buClr>
                <a:srgbClr val="FFC000"/>
              </a:buClr>
              <a:buSzPct val="80000"/>
              <a:buFont typeface="Wingdings" pitchFamily="2" charset="2"/>
              <a:buChar char="Ø"/>
            </a:pPr>
            <a:r>
              <a:rPr lang="en-GB" sz="2400" dirty="0" smtClean="0"/>
              <a:t>Rice</a:t>
            </a:r>
          </a:p>
          <a:p>
            <a:pPr lvl="1">
              <a:spcBef>
                <a:spcPts val="0"/>
              </a:spcBef>
              <a:buClr>
                <a:srgbClr val="FFC000"/>
              </a:buClr>
              <a:buSzPct val="80000"/>
              <a:buFont typeface="Wingdings" pitchFamily="2" charset="2"/>
              <a:buChar char="Ø"/>
            </a:pPr>
            <a:r>
              <a:rPr lang="en-GB" sz="2400" dirty="0" smtClean="0"/>
              <a:t>Alcohol</a:t>
            </a:r>
          </a:p>
          <a:p>
            <a:pPr lvl="1">
              <a:spcBef>
                <a:spcPts val="0"/>
              </a:spcBef>
              <a:buClr>
                <a:srgbClr val="FFC000"/>
              </a:buClr>
              <a:buSzPct val="80000"/>
              <a:buFont typeface="Wingdings" pitchFamily="2" charset="2"/>
              <a:buChar char="Ø"/>
            </a:pPr>
            <a:r>
              <a:rPr lang="en-GB" sz="2400" dirty="0" smtClean="0"/>
              <a:t>Food </a:t>
            </a:r>
          </a:p>
          <a:p>
            <a:pPr lvl="1">
              <a:spcBef>
                <a:spcPts val="0"/>
              </a:spcBef>
              <a:buClr>
                <a:srgbClr val="FFC000"/>
              </a:buClr>
              <a:buSzPct val="80000"/>
              <a:buFont typeface="Wingdings" pitchFamily="2" charset="2"/>
              <a:buChar char="Ø"/>
            </a:pPr>
            <a:r>
              <a:rPr lang="en-GB" sz="2400" dirty="0" smtClean="0"/>
              <a:t>Animals for slaughter</a:t>
            </a:r>
          </a:p>
          <a:p>
            <a:pPr lvl="1">
              <a:spcBef>
                <a:spcPts val="0"/>
              </a:spcBef>
              <a:buClr>
                <a:srgbClr val="FFC000"/>
              </a:buClr>
              <a:buSzPct val="80000"/>
              <a:buFont typeface="Wingdings" pitchFamily="2" charset="2"/>
              <a:buChar char="Ø"/>
            </a:pPr>
            <a:endParaRPr lang="en-GB" sz="2400" dirty="0" smtClean="0"/>
          </a:p>
          <a:p>
            <a:pPr marL="361950" lvl="1" indent="-361950">
              <a:spcBef>
                <a:spcPts val="600"/>
              </a:spcBef>
              <a:spcAft>
                <a:spcPts val="600"/>
              </a:spcAft>
              <a:buClr>
                <a:srgbClr val="FFC000"/>
              </a:buClr>
              <a:buSzPct val="80000"/>
              <a:buFont typeface="Wingdings" pitchFamily="2" charset="2"/>
              <a:buChar char="Ø"/>
            </a:pPr>
            <a:r>
              <a:rPr lang="en-GB" sz="2400" dirty="0" smtClean="0"/>
              <a:t>The night prior to the funeral, participants sing and dance</a:t>
            </a:r>
          </a:p>
          <a:p>
            <a:pPr marL="285750" lvl="1">
              <a:spcBef>
                <a:spcPts val="600"/>
              </a:spcBef>
              <a:spcAft>
                <a:spcPts val="1200"/>
              </a:spcAft>
              <a:buClr>
                <a:srgbClr val="FFC000"/>
              </a:buClr>
              <a:buSzPct val="80000"/>
              <a:buFont typeface="Wingdings" pitchFamily="2" charset="2"/>
              <a:buChar char="Ø"/>
            </a:pPr>
            <a:r>
              <a:rPr lang="en-GB" sz="2400" dirty="0" smtClean="0"/>
              <a:t>As the sun sets, the coffined corpse is bought out of the shelter</a:t>
            </a:r>
          </a:p>
          <a:p>
            <a:pPr marL="285750" lvl="1">
              <a:spcBef>
                <a:spcPts val="600"/>
              </a:spcBef>
              <a:spcAft>
                <a:spcPts val="1200"/>
              </a:spcAft>
              <a:buClr>
                <a:srgbClr val="FFC000"/>
              </a:buClr>
              <a:buSzPct val="80000"/>
              <a:buFont typeface="Wingdings" pitchFamily="2" charset="2"/>
              <a:buChar char="Ø"/>
            </a:pPr>
            <a:r>
              <a:rPr lang="en-GB" sz="2400" dirty="0" smtClean="0"/>
              <a:t>Stampeding procession of </a:t>
            </a:r>
            <a:r>
              <a:rPr lang="en-GB" sz="2400" dirty="0" smtClean="0">
                <a:solidFill>
                  <a:srgbClr val="FFC000"/>
                </a:solidFill>
              </a:rPr>
              <a:t>cattle</a:t>
            </a:r>
            <a:r>
              <a:rPr lang="en-GB" sz="2400" dirty="0" smtClean="0"/>
              <a:t> lead the coffin and mourners to the cemetery</a:t>
            </a:r>
          </a:p>
          <a:p>
            <a:pPr marL="285750" lvl="1">
              <a:spcBef>
                <a:spcPts val="600"/>
              </a:spcBef>
              <a:spcAft>
                <a:spcPts val="1200"/>
              </a:spcAft>
              <a:buClr>
                <a:srgbClr val="FFC000"/>
              </a:buClr>
              <a:buSzPct val="80000"/>
              <a:buFont typeface="Wingdings" pitchFamily="2" charset="2"/>
              <a:buChar char="Ø"/>
            </a:pPr>
            <a:r>
              <a:rPr lang="en-GB" sz="2400" dirty="0" smtClean="0"/>
              <a:t>After the funeral, the possessions and house of the deceased are burnt to remove any pollution</a:t>
            </a:r>
          </a:p>
          <a:p>
            <a:pPr marL="361950" lvl="1" indent="-361950">
              <a:spcBef>
                <a:spcPts val="600"/>
              </a:spcBef>
              <a:spcAft>
                <a:spcPts val="600"/>
              </a:spcAft>
              <a:buClr>
                <a:srgbClr val="FFC000"/>
              </a:buClr>
              <a:buSzPct val="80000"/>
              <a:buFont typeface="Wingdings" pitchFamily="2" charset="2"/>
              <a:buChar char="Ø"/>
            </a:pPr>
            <a:endParaRPr lang="en-GB" sz="2400" dirty="0" smtClean="0"/>
          </a:p>
          <a:p>
            <a:pPr>
              <a:buClr>
                <a:srgbClr val="FFC000"/>
              </a:buClr>
              <a:buSzPct val="80000"/>
              <a:buFont typeface="Wingdings" pitchFamily="2" charset="2"/>
              <a:buChar char="Ø"/>
            </a:pPr>
            <a:endParaRPr lang="en-GB" sz="2400" dirty="0" smtClean="0"/>
          </a:p>
          <a:p>
            <a:pPr>
              <a:buClr>
                <a:srgbClr val="FFC000"/>
              </a:buClr>
              <a:buSzPct val="80000"/>
            </a:pPr>
            <a:endParaRPr lang="en-GB" sz="2400" dirty="0"/>
          </a:p>
        </p:txBody>
      </p:sp>
    </p:spTree>
    <p:extLst>
      <p:ext uri="{BB962C8B-B14F-4D97-AF65-F5344CB8AC3E}">
        <p14:creationId xmlns:p14="http://schemas.microsoft.com/office/powerpoint/2010/main" val="38403466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827584" y="1700808"/>
            <a:ext cx="7920880" cy="4154984"/>
          </a:xfrm>
          <a:prstGeom prst="rect">
            <a:avLst/>
          </a:prstGeom>
          <a:noFill/>
          <a:ln w="9525">
            <a:noFill/>
            <a:miter lim="800000"/>
            <a:headEnd/>
            <a:tailEnd/>
          </a:ln>
          <a:effectLst/>
        </p:spPr>
        <p:txBody>
          <a:bodyPr wrap="square">
            <a:spAutoFit/>
          </a:bodyPr>
          <a:lstStyle/>
          <a:p>
            <a:pPr>
              <a:spcBef>
                <a:spcPct val="50000"/>
              </a:spcBef>
            </a:pPr>
            <a:r>
              <a:rPr lang="en-GB" sz="2400" dirty="0" smtClean="0"/>
              <a:t>“Anthropology </a:t>
            </a:r>
            <a:r>
              <a:rPr lang="en-GB" sz="2400" dirty="0"/>
              <a:t>is the second wave of </a:t>
            </a:r>
            <a:r>
              <a:rPr lang="en-GB" sz="2400" dirty="0" smtClean="0"/>
              <a:t>colonialism”</a:t>
            </a:r>
            <a:endParaRPr lang="en-GB" sz="2400" dirty="0"/>
          </a:p>
          <a:p>
            <a:pPr>
              <a:spcBef>
                <a:spcPct val="50000"/>
              </a:spcBef>
            </a:pPr>
            <a:r>
              <a:rPr lang="en-GB" sz="2400" dirty="0"/>
              <a:t>		</a:t>
            </a:r>
            <a:r>
              <a:rPr lang="en-GB" sz="2400" dirty="0" smtClean="0"/>
              <a:t>	Robert </a:t>
            </a:r>
            <a:r>
              <a:rPr lang="en-GB" sz="2400" dirty="0"/>
              <a:t>Young  </a:t>
            </a:r>
            <a:r>
              <a:rPr lang="en-GB" sz="2400" i="1" dirty="0"/>
              <a:t>White Mythologies</a:t>
            </a:r>
          </a:p>
          <a:p>
            <a:pPr>
              <a:spcBef>
                <a:spcPct val="50000"/>
              </a:spcBef>
            </a:pPr>
            <a:endParaRPr lang="en-GB" sz="2400" dirty="0"/>
          </a:p>
          <a:p>
            <a:pPr>
              <a:spcBef>
                <a:spcPct val="50000"/>
              </a:spcBef>
            </a:pPr>
            <a:r>
              <a:rPr lang="en-GB" sz="2400" dirty="0" smtClean="0"/>
              <a:t>“I </a:t>
            </a:r>
            <a:r>
              <a:rPr lang="en-GB" sz="2400" dirty="0"/>
              <a:t>feel that </a:t>
            </a:r>
            <a:r>
              <a:rPr lang="en-GB" sz="2400" dirty="0" err="1"/>
              <a:t>ethnoarchaeology</a:t>
            </a:r>
            <a:r>
              <a:rPr lang="en-GB" sz="2400" dirty="0"/>
              <a:t> is immoral, in that we have no justification for using the present of one society simply to interpret the past of another, especially as the present is often seen as a latter-day survival of stages passed elsewhere in the </a:t>
            </a:r>
            <a:r>
              <a:rPr lang="en-GB" sz="2400" dirty="0" smtClean="0"/>
              <a:t>world”.</a:t>
            </a:r>
            <a:endParaRPr lang="en-GB" sz="2400" dirty="0"/>
          </a:p>
          <a:p>
            <a:pPr>
              <a:spcBef>
                <a:spcPct val="50000"/>
              </a:spcBef>
            </a:pPr>
            <a:r>
              <a:rPr lang="en-GB" sz="2400" dirty="0" smtClean="0"/>
              <a:t>	Chris </a:t>
            </a:r>
            <a:r>
              <a:rPr lang="en-GB" sz="2400" dirty="0" err="1"/>
              <a:t>Gosden</a:t>
            </a:r>
            <a:r>
              <a:rPr lang="en-GB" sz="2400" dirty="0"/>
              <a:t> </a:t>
            </a:r>
            <a:r>
              <a:rPr lang="en-GB" sz="2400" dirty="0" smtClean="0"/>
              <a:t>(1999) </a:t>
            </a:r>
            <a:r>
              <a:rPr lang="en-GB" sz="2400" i="1" dirty="0"/>
              <a:t>Anthropology and Archaeology</a:t>
            </a:r>
            <a:endParaRPr lang="en-US" sz="2400" i="1" dirty="0"/>
          </a:p>
        </p:txBody>
      </p:sp>
      <p:sp>
        <p:nvSpPr>
          <p:cNvPr id="3" name="Title 2"/>
          <p:cNvSpPr>
            <a:spLocks noGrp="1"/>
          </p:cNvSpPr>
          <p:nvPr>
            <p:ph type="title"/>
          </p:nvPr>
        </p:nvSpPr>
        <p:spPr>
          <a:xfrm>
            <a:off x="323528" y="476672"/>
            <a:ext cx="8229600" cy="1152128"/>
          </a:xfrm>
        </p:spPr>
        <p:txBody>
          <a:bodyPr>
            <a:noAutofit/>
          </a:bodyPr>
          <a:lstStyle/>
          <a:p>
            <a:r>
              <a:rPr lang="en-GB" sz="3200" dirty="0" smtClean="0"/>
              <a:t>Critique of </a:t>
            </a:r>
            <a:r>
              <a:rPr lang="en-GB" sz="3200" dirty="0" err="1" smtClean="0"/>
              <a:t>ethnoarchaeology</a:t>
            </a:r>
            <a:r>
              <a:rPr lang="en-GB" sz="3200" dirty="0" smtClean="0"/>
              <a:t/>
            </a:r>
            <a:br>
              <a:rPr lang="en-GB" sz="3200" dirty="0" smtClean="0"/>
            </a:br>
            <a:endParaRPr lang="en-GB" sz="3200" dirty="0"/>
          </a:p>
        </p:txBody>
      </p:sp>
    </p:spTree>
    <p:extLst>
      <p:ext uri="{BB962C8B-B14F-4D97-AF65-F5344CB8AC3E}">
        <p14:creationId xmlns:p14="http://schemas.microsoft.com/office/powerpoint/2010/main" val="186769505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323528" y="692696"/>
            <a:ext cx="8531671" cy="4955203"/>
          </a:xfrm>
          <a:prstGeom prst="rect">
            <a:avLst/>
          </a:prstGeom>
          <a:noFill/>
          <a:ln w="9525">
            <a:noFill/>
            <a:miter lim="800000"/>
            <a:headEnd/>
            <a:tailEnd/>
          </a:ln>
          <a:effectLst/>
        </p:spPr>
        <p:txBody>
          <a:bodyPr wrap="square">
            <a:spAutoFit/>
          </a:bodyPr>
          <a:lstStyle/>
          <a:p>
            <a:pPr marL="266700" indent="-266700">
              <a:spcBef>
                <a:spcPts val="1800"/>
              </a:spcBef>
              <a:spcAft>
                <a:spcPts val="1200"/>
              </a:spcAft>
              <a:buClr>
                <a:srgbClr val="FFC000"/>
              </a:buClr>
              <a:buSzPct val="80000"/>
              <a:buFont typeface="Wingdings" pitchFamily="2" charset="2"/>
              <a:buChar char="Ø"/>
            </a:pPr>
            <a:r>
              <a:rPr lang="en-GB" sz="2400" dirty="0" smtClean="0"/>
              <a:t>An </a:t>
            </a:r>
            <a:r>
              <a:rPr lang="en-GB" sz="2400" dirty="0" err="1" smtClean="0"/>
              <a:t>ethnoarchaeological</a:t>
            </a:r>
            <a:r>
              <a:rPr lang="en-GB" sz="2400" dirty="0" smtClean="0"/>
              <a:t> study </a:t>
            </a:r>
            <a:r>
              <a:rPr lang="en-GB" sz="2400" dirty="0"/>
              <a:t>of death </a:t>
            </a:r>
            <a:r>
              <a:rPr lang="en-GB" sz="2400" dirty="0">
                <a:solidFill>
                  <a:srgbClr val="FFC000"/>
                </a:solidFill>
              </a:rPr>
              <a:t>requires </a:t>
            </a:r>
            <a:r>
              <a:rPr lang="en-GB" sz="2400" dirty="0" smtClean="0">
                <a:solidFill>
                  <a:srgbClr val="FFC000"/>
                </a:solidFill>
              </a:rPr>
              <a:t>sensitivity </a:t>
            </a:r>
            <a:r>
              <a:rPr lang="en-GB" sz="2400" dirty="0"/>
              <a:t>and ethical </a:t>
            </a:r>
            <a:r>
              <a:rPr lang="en-GB" sz="2400" dirty="0" smtClean="0"/>
              <a:t>awareness:</a:t>
            </a:r>
            <a:endParaRPr lang="en-GB" sz="2400" dirty="0"/>
          </a:p>
          <a:p>
            <a:pPr marL="895350" lvl="1" indent="-447675">
              <a:spcBef>
                <a:spcPts val="1800"/>
              </a:spcBef>
              <a:spcAft>
                <a:spcPts val="1200"/>
              </a:spcAft>
              <a:buClr>
                <a:srgbClr val="FFC000"/>
              </a:buClr>
              <a:buSzPct val="80000"/>
              <a:buFont typeface="Wingdings" pitchFamily="2" charset="2"/>
              <a:buChar char="Ø"/>
            </a:pPr>
            <a:r>
              <a:rPr lang="en-GB" sz="2400" dirty="0" smtClean="0"/>
              <a:t>Intrusion </a:t>
            </a:r>
            <a:r>
              <a:rPr lang="en-GB" sz="2400" dirty="0"/>
              <a:t>into the grieving of others</a:t>
            </a:r>
          </a:p>
          <a:p>
            <a:pPr marL="895350" lvl="1" indent="-447675">
              <a:spcBef>
                <a:spcPts val="1800"/>
              </a:spcBef>
              <a:spcAft>
                <a:spcPts val="1200"/>
              </a:spcAft>
              <a:buClr>
                <a:srgbClr val="FFC000"/>
              </a:buClr>
              <a:buSzPct val="80000"/>
              <a:buFont typeface="Wingdings" pitchFamily="2" charset="2"/>
              <a:buChar char="Ø"/>
            </a:pPr>
            <a:r>
              <a:rPr lang="en-GB" sz="2400" dirty="0" smtClean="0"/>
              <a:t>Western </a:t>
            </a:r>
            <a:r>
              <a:rPr lang="en-GB" sz="2400" dirty="0"/>
              <a:t>industrial societies are particularly sensitive about </a:t>
            </a:r>
            <a:r>
              <a:rPr lang="en-GB" sz="2400" dirty="0" smtClean="0"/>
              <a:t>	photography </a:t>
            </a:r>
            <a:r>
              <a:rPr lang="en-GB" sz="2400" dirty="0"/>
              <a:t>at funerals and intrusion by strangers</a:t>
            </a:r>
          </a:p>
          <a:p>
            <a:pPr marL="895350" lvl="1" indent="-447675">
              <a:spcBef>
                <a:spcPts val="1800"/>
              </a:spcBef>
              <a:spcAft>
                <a:spcPts val="1200"/>
              </a:spcAft>
              <a:buClr>
                <a:srgbClr val="FFC000"/>
              </a:buClr>
              <a:buSzPct val="80000"/>
              <a:buFont typeface="Wingdings" pitchFamily="2" charset="2"/>
              <a:buChar char="Ø"/>
            </a:pPr>
            <a:r>
              <a:rPr lang="en-GB" sz="2400" dirty="0" smtClean="0"/>
              <a:t>Ethical </a:t>
            </a:r>
            <a:r>
              <a:rPr lang="en-GB" sz="2400" dirty="0"/>
              <a:t>issues about studying gravesides without the consent </a:t>
            </a:r>
            <a:r>
              <a:rPr lang="en-GB" sz="2400" dirty="0" smtClean="0"/>
              <a:t>of </a:t>
            </a:r>
            <a:r>
              <a:rPr lang="en-GB" sz="2400" dirty="0"/>
              <a:t>the </a:t>
            </a:r>
            <a:r>
              <a:rPr lang="en-GB" sz="2400" dirty="0" smtClean="0"/>
              <a:t>mourners</a:t>
            </a:r>
          </a:p>
          <a:p>
            <a:pPr marL="895350" lvl="1" indent="-447675">
              <a:spcBef>
                <a:spcPts val="1800"/>
              </a:spcBef>
              <a:spcAft>
                <a:spcPts val="1200"/>
              </a:spcAft>
              <a:buClr>
                <a:srgbClr val="FFC000"/>
              </a:buClr>
              <a:buSzPct val="80000"/>
              <a:buFont typeface="Wingdings" pitchFamily="2" charset="2"/>
              <a:buChar char="Ø"/>
            </a:pPr>
            <a:r>
              <a:rPr lang="en-GB" sz="2400" dirty="0" smtClean="0"/>
              <a:t>Some </a:t>
            </a:r>
            <a:r>
              <a:rPr lang="en-GB" sz="2400" dirty="0"/>
              <a:t>societies welcome interest by </a:t>
            </a:r>
            <a:r>
              <a:rPr lang="en-GB" sz="2400" dirty="0" smtClean="0"/>
              <a:t>outsiders, others are wary</a:t>
            </a:r>
            <a:endParaRPr lang="en-GB" sz="2400" dirty="0"/>
          </a:p>
        </p:txBody>
      </p:sp>
    </p:spTree>
    <p:extLst>
      <p:ext uri="{BB962C8B-B14F-4D97-AF65-F5344CB8AC3E}">
        <p14:creationId xmlns:p14="http://schemas.microsoft.com/office/powerpoint/2010/main" val="242640017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normAutofit/>
          </a:bodyPr>
          <a:lstStyle/>
          <a:p>
            <a:r>
              <a:rPr lang="en-GB" sz="3600" dirty="0" err="1" smtClean="0">
                <a:solidFill>
                  <a:schemeClr val="tx2">
                    <a:lumMod val="90000"/>
                  </a:schemeClr>
                </a:solidFill>
              </a:rPr>
              <a:t>Biocultural</a:t>
            </a:r>
            <a:r>
              <a:rPr lang="en-GB" sz="3600" dirty="0" smtClean="0">
                <a:solidFill>
                  <a:schemeClr val="tx2">
                    <a:lumMod val="90000"/>
                  </a:schemeClr>
                </a:solidFill>
              </a:rPr>
              <a:t> approach</a:t>
            </a:r>
            <a:endParaRPr lang="en-GB" sz="3600" dirty="0">
              <a:solidFill>
                <a:schemeClr val="tx2">
                  <a:lumMod val="90000"/>
                </a:schemeClr>
              </a:solidFill>
            </a:endParaRPr>
          </a:p>
        </p:txBody>
      </p:sp>
      <p:sp>
        <p:nvSpPr>
          <p:cNvPr id="3" name="Content Placeholder 2"/>
          <p:cNvSpPr>
            <a:spLocks noGrp="1"/>
          </p:cNvSpPr>
          <p:nvPr>
            <p:ph idx="1"/>
          </p:nvPr>
        </p:nvSpPr>
        <p:spPr>
          <a:xfrm>
            <a:off x="467544" y="2492896"/>
            <a:ext cx="8229600" cy="3096344"/>
          </a:xfrm>
        </p:spPr>
        <p:txBody>
          <a:bodyPr>
            <a:normAutofit/>
          </a:bodyPr>
          <a:lstStyle/>
          <a:p>
            <a:pPr algn="just">
              <a:buNone/>
            </a:pPr>
            <a:r>
              <a:rPr lang="en-GB" sz="2400" dirty="0" smtClean="0"/>
              <a:t>	“The biocultural approach to human skeletal remains views them as remnants of a system which was involved reciprocally with its natural and social environment .”</a:t>
            </a:r>
          </a:p>
          <a:p>
            <a:pPr algn="just">
              <a:buNone/>
            </a:pPr>
            <a:r>
              <a:rPr lang="en-GB" sz="2400" dirty="0" smtClean="0"/>
              <a:t>							       (Bush 1997)</a:t>
            </a:r>
            <a:endParaRPr lang="en-GB" sz="2400" dirty="0"/>
          </a:p>
        </p:txBody>
      </p:sp>
    </p:spTree>
    <p:extLst>
      <p:ext uri="{BB962C8B-B14F-4D97-AF65-F5344CB8AC3E}">
        <p14:creationId xmlns:p14="http://schemas.microsoft.com/office/powerpoint/2010/main" val="19633239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55576" y="2492896"/>
            <a:ext cx="7772400" cy="1470025"/>
          </a:xfrm>
        </p:spPr>
        <p:txBody>
          <a:bodyPr>
            <a:normAutofit/>
          </a:bodyPr>
          <a:lstStyle/>
          <a:p>
            <a:r>
              <a:rPr lang="en-GB" sz="5400" dirty="0" smtClean="0">
                <a:solidFill>
                  <a:srgbClr val="78D6EA"/>
                </a:solidFill>
                <a:effectLst>
                  <a:outerShdw blurRad="38100" dist="38100" dir="2700000" algn="tl">
                    <a:srgbClr val="000000">
                      <a:alpha val="43137"/>
                    </a:srgbClr>
                  </a:outerShdw>
                </a:effectLst>
              </a:rPr>
              <a:t>Rites and ritual</a:t>
            </a:r>
            <a:endParaRPr lang="en-GB" sz="5400" dirty="0">
              <a:solidFill>
                <a:srgbClr val="78D6EA"/>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552514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396875" y="692696"/>
            <a:ext cx="8495605" cy="5632311"/>
          </a:xfrm>
          <a:prstGeom prst="rect">
            <a:avLst/>
          </a:prstGeom>
          <a:noFill/>
          <a:ln w="9525">
            <a:noFill/>
            <a:miter lim="800000"/>
            <a:headEnd/>
            <a:tailEnd/>
          </a:ln>
          <a:effectLst/>
        </p:spPr>
        <p:txBody>
          <a:bodyPr wrap="square">
            <a:spAutoFit/>
          </a:bodyPr>
          <a:lstStyle/>
          <a:p>
            <a:pPr marL="342900" indent="-342900">
              <a:spcBef>
                <a:spcPct val="50000"/>
              </a:spcBef>
              <a:buClr>
                <a:srgbClr val="FFC000"/>
              </a:buClr>
              <a:buSzPct val="80000"/>
              <a:buFont typeface="Wingdings" pitchFamily="2" charset="2"/>
              <a:buChar char="Ø"/>
            </a:pPr>
            <a:endParaRPr lang="en-GB" sz="2400" dirty="0"/>
          </a:p>
          <a:p>
            <a:pPr marL="342900" indent="-342900">
              <a:spcBef>
                <a:spcPct val="50000"/>
              </a:spcBef>
              <a:buClr>
                <a:srgbClr val="FFC000"/>
              </a:buClr>
              <a:buSzPct val="80000"/>
              <a:buFont typeface="Wingdings" pitchFamily="2" charset="2"/>
              <a:buChar char="Ø"/>
            </a:pPr>
            <a:r>
              <a:rPr lang="en-GB" sz="2400" dirty="0"/>
              <a:t>Death is the only ‘fact’ we have – the one certainty in this uncertain experience that we call ‘life</a:t>
            </a:r>
            <a:r>
              <a:rPr lang="en-GB" sz="2400" dirty="0" smtClean="0"/>
              <a:t>’</a:t>
            </a:r>
            <a:endParaRPr lang="en-GB" sz="2400" dirty="0"/>
          </a:p>
          <a:p>
            <a:pPr marL="342900" indent="-342900">
              <a:spcBef>
                <a:spcPct val="50000"/>
              </a:spcBef>
              <a:buClr>
                <a:srgbClr val="FFC000"/>
              </a:buClr>
              <a:buSzPct val="80000"/>
              <a:buFont typeface="Wingdings" pitchFamily="2" charset="2"/>
              <a:buChar char="Ø"/>
            </a:pPr>
            <a:r>
              <a:rPr lang="en-GB" sz="2400" dirty="0" smtClean="0"/>
              <a:t>Frequent recurrent themes associated with death…</a:t>
            </a:r>
            <a:endParaRPr lang="en-GB" sz="2400" dirty="0"/>
          </a:p>
          <a:p>
            <a:pPr marL="712788" lvl="1" indent="-357188">
              <a:spcBef>
                <a:spcPct val="50000"/>
              </a:spcBef>
              <a:buClr>
                <a:srgbClr val="FFC000"/>
              </a:buClr>
              <a:buSzPct val="80000"/>
              <a:buFont typeface="Wingdings" pitchFamily="2" charset="2"/>
              <a:buChar char="Ø"/>
            </a:pPr>
            <a:r>
              <a:rPr lang="en-GB" sz="2400" dirty="0"/>
              <a:t>Ritual</a:t>
            </a:r>
          </a:p>
          <a:p>
            <a:pPr marL="712788" lvl="1" indent="-357188">
              <a:spcBef>
                <a:spcPct val="50000"/>
              </a:spcBef>
              <a:buClr>
                <a:srgbClr val="FFC000"/>
              </a:buClr>
              <a:buSzPct val="80000"/>
              <a:buFont typeface="Wingdings" pitchFamily="2" charset="2"/>
              <a:buChar char="Ø"/>
            </a:pPr>
            <a:r>
              <a:rPr lang="en-GB" sz="2400" dirty="0" err="1"/>
              <a:t>Liminality</a:t>
            </a:r>
            <a:r>
              <a:rPr lang="en-GB" sz="2400" dirty="0"/>
              <a:t> </a:t>
            </a:r>
            <a:endParaRPr lang="en-GB" sz="2400" dirty="0" smtClean="0"/>
          </a:p>
          <a:p>
            <a:pPr marL="712788" lvl="1" indent="-357188">
              <a:spcBef>
                <a:spcPct val="50000"/>
              </a:spcBef>
              <a:buClr>
                <a:srgbClr val="FFC000"/>
              </a:buClr>
              <a:buSzPct val="80000"/>
              <a:buFont typeface="Wingdings" pitchFamily="2" charset="2"/>
              <a:buChar char="Ø"/>
            </a:pPr>
            <a:r>
              <a:rPr lang="en-GB" sz="2400" dirty="0" smtClean="0"/>
              <a:t>Separation </a:t>
            </a:r>
            <a:r>
              <a:rPr lang="en-GB" sz="2400" dirty="0"/>
              <a:t>of the dead from the living</a:t>
            </a:r>
          </a:p>
          <a:p>
            <a:pPr marL="712788" lvl="1" indent="-357188">
              <a:spcBef>
                <a:spcPct val="50000"/>
              </a:spcBef>
              <a:buClr>
                <a:srgbClr val="FFC000"/>
              </a:buClr>
              <a:buSzPct val="80000"/>
              <a:buFont typeface="Wingdings" pitchFamily="2" charset="2"/>
              <a:buChar char="Ø"/>
            </a:pPr>
            <a:r>
              <a:rPr lang="en-GB" sz="2400" dirty="0"/>
              <a:t>Emotion</a:t>
            </a:r>
          </a:p>
          <a:p>
            <a:pPr marL="712788" lvl="1" indent="-357188">
              <a:spcBef>
                <a:spcPct val="50000"/>
              </a:spcBef>
              <a:buClr>
                <a:srgbClr val="FFC000"/>
              </a:buClr>
              <a:buSzPct val="80000"/>
              <a:buFont typeface="Wingdings" pitchFamily="2" charset="2"/>
              <a:buChar char="Ø"/>
            </a:pPr>
            <a:r>
              <a:rPr lang="en-GB" sz="2400" dirty="0"/>
              <a:t>Metaphors of decay, permanence, regeneration</a:t>
            </a:r>
          </a:p>
          <a:p>
            <a:pPr marL="800100" lvl="1" indent="-342900">
              <a:spcBef>
                <a:spcPct val="50000"/>
              </a:spcBef>
              <a:buSzPct val="80000"/>
              <a:buFont typeface="Wingdings" pitchFamily="2" charset="2"/>
              <a:buChar char="Ø"/>
            </a:pPr>
            <a:endParaRPr lang="en-GB" sz="2000" dirty="0"/>
          </a:p>
          <a:p>
            <a:pPr marL="342900" indent="-342900">
              <a:spcBef>
                <a:spcPct val="50000"/>
              </a:spcBef>
              <a:buSzPct val="80000"/>
              <a:buFont typeface="Wingdings" pitchFamily="2" charset="2"/>
              <a:buChar char="Ø"/>
            </a:pPr>
            <a:endParaRPr lang="en-GB" sz="2000" dirty="0"/>
          </a:p>
        </p:txBody>
      </p:sp>
    </p:spTree>
    <p:extLst>
      <p:ext uri="{BB962C8B-B14F-4D97-AF65-F5344CB8AC3E}">
        <p14:creationId xmlns:p14="http://schemas.microsoft.com/office/powerpoint/2010/main" val="39824180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1784"/>
            <a:ext cx="8229600" cy="1143000"/>
          </a:xfrm>
        </p:spPr>
        <p:txBody>
          <a:bodyPr>
            <a:normAutofit/>
          </a:bodyPr>
          <a:lstStyle/>
          <a:p>
            <a:r>
              <a:rPr lang="en-GB" sz="3200" dirty="0" smtClean="0"/>
              <a:t>Ritual theory</a:t>
            </a:r>
            <a:endParaRPr lang="en-GB" sz="3200" dirty="0"/>
          </a:p>
        </p:txBody>
      </p:sp>
      <p:sp>
        <p:nvSpPr>
          <p:cNvPr id="3" name="Content Placeholder 2"/>
          <p:cNvSpPr>
            <a:spLocks noGrp="1"/>
          </p:cNvSpPr>
          <p:nvPr>
            <p:ph idx="1"/>
          </p:nvPr>
        </p:nvSpPr>
        <p:spPr>
          <a:xfrm>
            <a:off x="457200" y="1711349"/>
            <a:ext cx="8229600" cy="4525963"/>
          </a:xfrm>
        </p:spPr>
        <p:txBody>
          <a:bodyPr>
            <a:normAutofit/>
          </a:bodyPr>
          <a:lstStyle/>
          <a:p>
            <a:pPr>
              <a:spcBef>
                <a:spcPts val="1800"/>
              </a:spcBef>
              <a:spcAft>
                <a:spcPts val="1200"/>
              </a:spcAft>
              <a:buClr>
                <a:srgbClr val="FFC000"/>
              </a:buClr>
              <a:buSzPct val="80000"/>
              <a:buFont typeface="Wingdings" pitchFamily="2" charset="2"/>
              <a:buChar char="Ø"/>
            </a:pPr>
            <a:r>
              <a:rPr lang="en-GB" sz="2400" dirty="0" smtClean="0"/>
              <a:t>The study of ritual has its roots in the work of French sociologists</a:t>
            </a:r>
          </a:p>
          <a:p>
            <a:pPr>
              <a:spcBef>
                <a:spcPts val="1800"/>
              </a:spcBef>
              <a:spcAft>
                <a:spcPts val="1200"/>
              </a:spcAft>
              <a:buClr>
                <a:srgbClr val="FFC000"/>
              </a:buClr>
              <a:buSzPct val="80000"/>
              <a:buFont typeface="Wingdings" pitchFamily="2" charset="2"/>
              <a:buChar char="Ø"/>
            </a:pPr>
            <a:r>
              <a:rPr lang="en-GB" sz="2400" dirty="0" smtClean="0">
                <a:solidFill>
                  <a:srgbClr val="FFC000"/>
                </a:solidFill>
              </a:rPr>
              <a:t>Functionalist</a:t>
            </a:r>
            <a:r>
              <a:rPr lang="en-GB" sz="2400" dirty="0" smtClean="0"/>
              <a:t> approach (e.g. Emile Durkheim, Marcel </a:t>
            </a:r>
            <a:r>
              <a:rPr lang="en-GB" sz="2400" dirty="0" err="1" smtClean="0"/>
              <a:t>Mauss</a:t>
            </a:r>
            <a:r>
              <a:rPr lang="en-GB" sz="2400" dirty="0" smtClean="0"/>
              <a:t>)</a:t>
            </a:r>
          </a:p>
          <a:p>
            <a:pPr>
              <a:spcBef>
                <a:spcPts val="1800"/>
              </a:spcBef>
              <a:spcAft>
                <a:spcPts val="1200"/>
              </a:spcAft>
              <a:buClr>
                <a:srgbClr val="FFC000"/>
              </a:buClr>
              <a:buSzPct val="80000"/>
              <a:buFont typeface="Wingdings" pitchFamily="2" charset="2"/>
              <a:buChar char="Ø"/>
            </a:pPr>
            <a:r>
              <a:rPr lang="en-GB" sz="2400" dirty="0" smtClean="0">
                <a:solidFill>
                  <a:srgbClr val="FFC000"/>
                </a:solidFill>
              </a:rPr>
              <a:t>Neo-functionalist</a:t>
            </a:r>
            <a:r>
              <a:rPr lang="en-GB" sz="2400" dirty="0" smtClean="0"/>
              <a:t> approach (e.g. Roy Rappaport)</a:t>
            </a:r>
          </a:p>
          <a:p>
            <a:pPr marL="457200" lvl="1" indent="-457200">
              <a:spcBef>
                <a:spcPts val="1800"/>
              </a:spcBef>
              <a:spcAft>
                <a:spcPts val="1200"/>
              </a:spcAft>
              <a:buClr>
                <a:srgbClr val="FFC000"/>
              </a:buClr>
              <a:buSzPct val="80000"/>
              <a:buFont typeface="Wingdings" pitchFamily="2" charset="2"/>
              <a:buChar char="Ø"/>
            </a:pPr>
            <a:r>
              <a:rPr lang="en-GB" sz="2400" dirty="0" err="1" smtClean="0">
                <a:solidFill>
                  <a:srgbClr val="FFC000"/>
                </a:solidFill>
              </a:rPr>
              <a:t>Structuralist</a:t>
            </a:r>
            <a:r>
              <a:rPr lang="en-GB" sz="2400" dirty="0" smtClean="0"/>
              <a:t> approach (e.g. van </a:t>
            </a:r>
            <a:r>
              <a:rPr lang="en-GB" sz="2400" dirty="0" err="1" smtClean="0"/>
              <a:t>Gennep</a:t>
            </a:r>
            <a:r>
              <a:rPr lang="en-GB" sz="2400" dirty="0" smtClean="0"/>
              <a:t>, Geertz)</a:t>
            </a:r>
          </a:p>
        </p:txBody>
      </p:sp>
    </p:spTree>
    <p:extLst>
      <p:ext uri="{BB962C8B-B14F-4D97-AF65-F5344CB8AC3E}">
        <p14:creationId xmlns:p14="http://schemas.microsoft.com/office/powerpoint/2010/main" val="42818905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125760"/>
            <a:ext cx="8229600" cy="1143000"/>
          </a:xfrm>
        </p:spPr>
        <p:txBody>
          <a:bodyPr>
            <a:normAutofit/>
          </a:bodyPr>
          <a:lstStyle/>
          <a:p>
            <a:r>
              <a:rPr lang="en-GB" sz="3200" dirty="0" smtClean="0"/>
              <a:t>What is ritual?</a:t>
            </a:r>
            <a:endParaRPr lang="en-GB" sz="3200" dirty="0"/>
          </a:p>
        </p:txBody>
      </p:sp>
      <p:sp>
        <p:nvSpPr>
          <p:cNvPr id="3" name="Content Placeholder 2"/>
          <p:cNvSpPr>
            <a:spLocks noGrp="1"/>
          </p:cNvSpPr>
          <p:nvPr>
            <p:ph idx="1"/>
          </p:nvPr>
        </p:nvSpPr>
        <p:spPr>
          <a:xfrm>
            <a:off x="446856" y="1268760"/>
            <a:ext cx="8229600" cy="4997152"/>
          </a:xfrm>
        </p:spPr>
        <p:txBody>
          <a:bodyPr>
            <a:noAutofit/>
          </a:bodyPr>
          <a:lstStyle/>
          <a:p>
            <a:pPr>
              <a:spcBef>
                <a:spcPts val="1800"/>
              </a:spcBef>
              <a:spcAft>
                <a:spcPts val="1200"/>
              </a:spcAft>
              <a:buClr>
                <a:srgbClr val="FFC000"/>
              </a:buClr>
              <a:buSzPct val="80000"/>
              <a:buFont typeface="Wingdings" pitchFamily="2" charset="2"/>
              <a:buChar char="Ø"/>
            </a:pPr>
            <a:r>
              <a:rPr lang="en-GB" sz="2400" dirty="0" smtClean="0"/>
              <a:t>Ritual is the combination of physical action and mental activity </a:t>
            </a:r>
          </a:p>
          <a:p>
            <a:pPr>
              <a:spcBef>
                <a:spcPts val="1800"/>
              </a:spcBef>
              <a:spcAft>
                <a:spcPts val="1200"/>
              </a:spcAft>
              <a:buClr>
                <a:srgbClr val="FFC000"/>
              </a:buClr>
              <a:buSzPct val="80000"/>
              <a:buFont typeface="Wingdings" pitchFamily="2" charset="2"/>
              <a:buChar char="Ø"/>
            </a:pPr>
            <a:r>
              <a:rPr lang="en-GB" sz="2400" dirty="0" smtClean="0"/>
              <a:t>Ritual can be sacred or secular</a:t>
            </a:r>
          </a:p>
          <a:p>
            <a:pPr>
              <a:spcBef>
                <a:spcPts val="1800"/>
              </a:spcBef>
              <a:spcAft>
                <a:spcPts val="1200"/>
              </a:spcAft>
              <a:buClr>
                <a:srgbClr val="FFC000"/>
              </a:buClr>
              <a:buSzPct val="80000"/>
              <a:buFont typeface="Wingdings" pitchFamily="2" charset="2"/>
              <a:buChar char="Ø"/>
            </a:pPr>
            <a:r>
              <a:rPr lang="en-GB" sz="2400" dirty="0" smtClean="0"/>
              <a:t>Ritual is multifaceted, combining emotion, experience, knowledge, movement and communication</a:t>
            </a:r>
          </a:p>
          <a:p>
            <a:pPr>
              <a:spcBef>
                <a:spcPts val="1800"/>
              </a:spcBef>
              <a:spcAft>
                <a:spcPts val="1200"/>
              </a:spcAft>
              <a:buClr>
                <a:srgbClr val="FFC000"/>
              </a:buClr>
              <a:buSzPct val="80000"/>
              <a:buFont typeface="Wingdings" pitchFamily="2" charset="2"/>
              <a:buChar char="Ø"/>
            </a:pPr>
            <a:r>
              <a:rPr lang="en-GB" sz="2400" dirty="0"/>
              <a:t>Ritual action can only be understood in </a:t>
            </a:r>
            <a:r>
              <a:rPr lang="en-GB" sz="2400" dirty="0" smtClean="0"/>
              <a:t>context</a:t>
            </a:r>
          </a:p>
          <a:p>
            <a:pPr>
              <a:spcBef>
                <a:spcPts val="1800"/>
              </a:spcBef>
              <a:spcAft>
                <a:spcPts val="1200"/>
              </a:spcAft>
              <a:buClr>
                <a:srgbClr val="FFC000"/>
              </a:buClr>
              <a:buSzPct val="80000"/>
              <a:buFont typeface="Wingdings" pitchFamily="2" charset="2"/>
              <a:buChar char="Ø"/>
            </a:pPr>
            <a:r>
              <a:rPr lang="en-GB" sz="2400" dirty="0" smtClean="0"/>
              <a:t>Ritual creates </a:t>
            </a:r>
            <a:r>
              <a:rPr lang="en-GB" sz="2400" dirty="0"/>
              <a:t>a physical experience of </a:t>
            </a:r>
            <a:r>
              <a:rPr lang="en-GB" sz="2400" dirty="0" smtClean="0"/>
              <a:t>order</a:t>
            </a:r>
          </a:p>
          <a:p>
            <a:pPr>
              <a:spcBef>
                <a:spcPts val="1800"/>
              </a:spcBef>
              <a:spcAft>
                <a:spcPts val="1200"/>
              </a:spcAft>
              <a:buClr>
                <a:srgbClr val="FFC000"/>
              </a:buClr>
              <a:buSzPct val="80000"/>
              <a:buFont typeface="Wingdings" pitchFamily="2" charset="2"/>
              <a:buChar char="Ø"/>
            </a:pPr>
            <a:r>
              <a:rPr lang="en-GB" sz="2400" dirty="0" smtClean="0"/>
              <a:t>Ritual creates </a:t>
            </a:r>
            <a:r>
              <a:rPr lang="en-GB" sz="2400" dirty="0"/>
              <a:t>core meanings which have wide-ranging consequences for other aspects of </a:t>
            </a:r>
            <a:r>
              <a:rPr lang="en-GB" sz="2400" dirty="0" smtClean="0"/>
              <a:t>life</a:t>
            </a:r>
            <a:endParaRPr lang="en-GB" sz="2400" dirty="0"/>
          </a:p>
          <a:p>
            <a:pPr marL="0" indent="0">
              <a:spcBef>
                <a:spcPts val="1800"/>
              </a:spcBef>
              <a:spcAft>
                <a:spcPts val="1200"/>
              </a:spcAft>
              <a:buClr>
                <a:srgbClr val="FFC000"/>
              </a:buClr>
              <a:buSzPct val="80000"/>
              <a:buNone/>
            </a:pPr>
            <a:r>
              <a:rPr lang="en-GB" sz="2400" dirty="0"/>
              <a:t>	</a:t>
            </a:r>
            <a:r>
              <a:rPr lang="en-GB" sz="2400" dirty="0" smtClean="0"/>
              <a:t>				</a:t>
            </a:r>
          </a:p>
        </p:txBody>
      </p:sp>
    </p:spTree>
    <p:extLst>
      <p:ext uri="{BB962C8B-B14F-4D97-AF65-F5344CB8AC3E}">
        <p14:creationId xmlns:p14="http://schemas.microsoft.com/office/powerpoint/2010/main" val="31105261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197768"/>
            <a:ext cx="8229600" cy="1143000"/>
          </a:xfrm>
        </p:spPr>
        <p:txBody>
          <a:bodyPr>
            <a:normAutofit/>
          </a:bodyPr>
          <a:lstStyle/>
          <a:p>
            <a:r>
              <a:rPr lang="en-GB" sz="3200" dirty="0" smtClean="0"/>
              <a:t>Definitions of ritual</a:t>
            </a:r>
            <a:endParaRPr lang="en-GB" sz="3200" dirty="0"/>
          </a:p>
        </p:txBody>
      </p:sp>
      <p:sp>
        <p:nvSpPr>
          <p:cNvPr id="5" name="Content Placeholder 4"/>
          <p:cNvSpPr>
            <a:spLocks noGrp="1"/>
          </p:cNvSpPr>
          <p:nvPr>
            <p:ph idx="1"/>
          </p:nvPr>
        </p:nvSpPr>
        <p:spPr>
          <a:xfrm>
            <a:off x="395536" y="1639341"/>
            <a:ext cx="8229600" cy="4525963"/>
          </a:xfrm>
        </p:spPr>
        <p:txBody>
          <a:bodyPr>
            <a:noAutofit/>
          </a:bodyPr>
          <a:lstStyle/>
          <a:p>
            <a:pPr marL="0" indent="0">
              <a:buNone/>
            </a:pPr>
            <a:r>
              <a:rPr lang="en-GB" sz="2400" dirty="0"/>
              <a:t>Prescribed formal behaviour for occasions not given over to technological routine, having reference to beliefs in mystical beings or </a:t>
            </a:r>
            <a:r>
              <a:rPr lang="en-GB" sz="2400" dirty="0" smtClean="0"/>
              <a:t>powers (Turner 1967, </a:t>
            </a:r>
            <a:r>
              <a:rPr lang="en-GB" sz="2400" i="1" dirty="0"/>
              <a:t>The Forest of </a:t>
            </a:r>
            <a:r>
              <a:rPr lang="en-GB" sz="2400" i="1" dirty="0" smtClean="0"/>
              <a:t>Symbols).</a:t>
            </a:r>
            <a:endParaRPr lang="en-GB" sz="2400" i="1" dirty="0"/>
          </a:p>
          <a:p>
            <a:pPr marL="0" indent="0">
              <a:spcBef>
                <a:spcPts val="0"/>
              </a:spcBef>
              <a:buNone/>
            </a:pPr>
            <a:endParaRPr lang="en-GB" sz="2400" dirty="0" smtClean="0"/>
          </a:p>
          <a:p>
            <a:pPr marL="0" indent="0">
              <a:spcBef>
                <a:spcPts val="0"/>
              </a:spcBef>
              <a:buNone/>
            </a:pPr>
            <a:r>
              <a:rPr lang="en-GB" sz="2400" dirty="0" smtClean="0"/>
              <a:t>Ritual </a:t>
            </a:r>
            <a:r>
              <a:rPr lang="en-GB" sz="2400" dirty="0"/>
              <a:t>is an embodied practice in which participants draw upon and compare experiences from the </a:t>
            </a:r>
            <a:r>
              <a:rPr lang="en-GB" sz="2400" dirty="0" smtClean="0"/>
              <a:t>everyday (Bell 1992 </a:t>
            </a:r>
            <a:r>
              <a:rPr lang="en-GB" sz="2400" i="1" dirty="0"/>
              <a:t>Ritual, Theory, Ritual </a:t>
            </a:r>
            <a:r>
              <a:rPr lang="en-GB" sz="2400" i="1" dirty="0" smtClean="0"/>
              <a:t>Practice).</a:t>
            </a:r>
            <a:endParaRPr lang="en-GB" sz="2400" i="1" dirty="0"/>
          </a:p>
          <a:p>
            <a:pPr marL="0" indent="0">
              <a:spcBef>
                <a:spcPts val="0"/>
              </a:spcBef>
              <a:buNone/>
            </a:pPr>
            <a:endParaRPr lang="en-GB" sz="2400" i="1" dirty="0"/>
          </a:p>
          <a:p>
            <a:pPr marL="0" indent="0">
              <a:spcBef>
                <a:spcPts val="0"/>
              </a:spcBef>
              <a:buNone/>
            </a:pPr>
            <a:r>
              <a:rPr lang="en-GB" sz="2400" dirty="0" smtClean="0"/>
              <a:t>What </a:t>
            </a:r>
            <a:r>
              <a:rPr lang="en-GB" sz="2400" dirty="0"/>
              <a:t>is clear about ritual is how to do it and what roles are portrayed but its meanings may be ambiguous, complicated, clear or </a:t>
            </a:r>
            <a:r>
              <a:rPr lang="en-GB" sz="2400" dirty="0" smtClean="0"/>
              <a:t>forgotten (Lewis 1980).</a:t>
            </a:r>
            <a:endParaRPr lang="en-GB" sz="2400" dirty="0"/>
          </a:p>
          <a:p>
            <a:pPr marL="0" indent="0">
              <a:spcBef>
                <a:spcPts val="0"/>
              </a:spcBef>
              <a:buNone/>
            </a:pPr>
            <a:endParaRPr lang="en-GB" sz="2400" dirty="0"/>
          </a:p>
        </p:txBody>
      </p:sp>
    </p:spTree>
    <p:extLst>
      <p:ext uri="{BB962C8B-B14F-4D97-AF65-F5344CB8AC3E}">
        <p14:creationId xmlns:p14="http://schemas.microsoft.com/office/powerpoint/2010/main" val="10912001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60648"/>
            <a:ext cx="8435280" cy="1354162"/>
          </a:xfrm>
        </p:spPr>
        <p:txBody>
          <a:bodyPr>
            <a:normAutofit/>
          </a:bodyPr>
          <a:lstStyle/>
          <a:p>
            <a:r>
              <a:rPr lang="en-GB" sz="3200" dirty="0" smtClean="0"/>
              <a:t>Common  </a:t>
            </a:r>
            <a:r>
              <a:rPr lang="en-GB" sz="3200" dirty="0" smtClean="0">
                <a:solidFill>
                  <a:srgbClr val="FFC000"/>
                </a:solidFill>
              </a:rPr>
              <a:t>Mis</a:t>
            </a:r>
            <a:r>
              <a:rPr lang="en-GB" sz="3200" dirty="0" smtClean="0"/>
              <a:t>understandings </a:t>
            </a:r>
            <a:br>
              <a:rPr lang="en-GB" sz="3200" dirty="0" smtClean="0"/>
            </a:br>
            <a:r>
              <a:rPr lang="en-GB" sz="3200" dirty="0" smtClean="0"/>
              <a:t> of ritual in archaeology</a:t>
            </a:r>
            <a:endParaRPr lang="en-GB" sz="4000" dirty="0"/>
          </a:p>
        </p:txBody>
      </p:sp>
      <p:sp>
        <p:nvSpPr>
          <p:cNvPr id="5" name="Content Placeholder 4"/>
          <p:cNvSpPr>
            <a:spLocks noGrp="1"/>
          </p:cNvSpPr>
          <p:nvPr>
            <p:ph idx="1"/>
          </p:nvPr>
        </p:nvSpPr>
        <p:spPr/>
        <p:txBody>
          <a:bodyPr>
            <a:noAutofit/>
          </a:bodyPr>
          <a:lstStyle/>
          <a:p>
            <a:pPr>
              <a:buClr>
                <a:srgbClr val="FFC000"/>
              </a:buClr>
              <a:buSzPct val="80000"/>
              <a:buFont typeface="Wingdings" pitchFamily="2" charset="2"/>
              <a:buChar char="Ø"/>
            </a:pPr>
            <a:endParaRPr lang="en-GB" sz="2400" dirty="0"/>
          </a:p>
          <a:p>
            <a:pPr>
              <a:buClr>
                <a:srgbClr val="FFC000"/>
              </a:buClr>
              <a:buSzPct val="80000"/>
              <a:buFont typeface="Wingdings" pitchFamily="2" charset="2"/>
              <a:buChar char="Ø"/>
            </a:pPr>
            <a:r>
              <a:rPr lang="en-GB" sz="2400" dirty="0"/>
              <a:t>Ritual is the explanation for any discovery that we can’t understand</a:t>
            </a:r>
          </a:p>
          <a:p>
            <a:pPr>
              <a:buClr>
                <a:srgbClr val="FFC000"/>
              </a:buClr>
              <a:buSzPct val="80000"/>
              <a:buFont typeface="Wingdings" pitchFamily="2" charset="2"/>
              <a:buChar char="Ø"/>
            </a:pPr>
            <a:endParaRPr lang="en-GB" sz="2400" dirty="0"/>
          </a:p>
          <a:p>
            <a:pPr>
              <a:buClr>
                <a:srgbClr val="FFC000"/>
              </a:buClr>
              <a:buSzPct val="80000"/>
              <a:buFont typeface="Wingdings" pitchFamily="2" charset="2"/>
              <a:buChar char="Ø"/>
            </a:pPr>
            <a:r>
              <a:rPr lang="en-GB" sz="2400" dirty="0"/>
              <a:t>Ritual is arcane and irrational as opposed to practical common sense</a:t>
            </a:r>
          </a:p>
          <a:p>
            <a:pPr>
              <a:buClr>
                <a:srgbClr val="FFC000"/>
              </a:buClr>
              <a:buSzPct val="80000"/>
              <a:buFont typeface="Wingdings" pitchFamily="2" charset="2"/>
              <a:buChar char="Ø"/>
            </a:pPr>
            <a:endParaRPr lang="en-GB" sz="2400" dirty="0"/>
          </a:p>
          <a:p>
            <a:pPr>
              <a:buClr>
                <a:srgbClr val="FFC000"/>
              </a:buClr>
              <a:buSzPct val="80000"/>
              <a:buFont typeface="Wingdings" pitchFamily="2" charset="2"/>
              <a:buChar char="Ø"/>
            </a:pPr>
            <a:r>
              <a:rPr lang="en-GB" sz="2400" dirty="0"/>
              <a:t>Ritual takes place in temples and sacred spaces but not in houses or domestic settings</a:t>
            </a:r>
          </a:p>
          <a:p>
            <a:pPr>
              <a:buClr>
                <a:srgbClr val="FFC000"/>
              </a:buClr>
              <a:buSzPct val="80000"/>
              <a:buFont typeface="Wingdings" pitchFamily="2" charset="2"/>
              <a:buChar char="Ø"/>
            </a:pPr>
            <a:endParaRPr lang="en-GB" sz="2400" dirty="0"/>
          </a:p>
          <a:p>
            <a:pPr>
              <a:buClr>
                <a:srgbClr val="FFC000"/>
              </a:buClr>
              <a:buSzPct val="80000"/>
              <a:buFont typeface="Wingdings" pitchFamily="2" charset="2"/>
              <a:buChar char="Ø"/>
            </a:pPr>
            <a:r>
              <a:rPr lang="en-GB" sz="2400" dirty="0"/>
              <a:t>Ritual acts are sacred and religious as opposed to profane and secular</a:t>
            </a:r>
            <a:endParaRPr lang="en-US" sz="2400" dirty="0"/>
          </a:p>
          <a:p>
            <a:pPr>
              <a:buClr>
                <a:srgbClr val="FFC000"/>
              </a:buClr>
            </a:pPr>
            <a:endParaRPr lang="en-GB" sz="2400" dirty="0"/>
          </a:p>
        </p:txBody>
      </p:sp>
    </p:spTree>
    <p:extLst>
      <p:ext uri="{BB962C8B-B14F-4D97-AF65-F5344CB8AC3E}">
        <p14:creationId xmlns:p14="http://schemas.microsoft.com/office/powerpoint/2010/main" val="389193270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230" y="125760"/>
            <a:ext cx="8229600" cy="1143000"/>
          </a:xfrm>
        </p:spPr>
        <p:txBody>
          <a:bodyPr>
            <a:normAutofit/>
          </a:bodyPr>
          <a:lstStyle/>
          <a:p>
            <a:r>
              <a:rPr lang="en-GB" sz="3200" dirty="0" smtClean="0"/>
              <a:t>Rites of passage</a:t>
            </a:r>
            <a:endParaRPr lang="en-GB" sz="3200" dirty="0"/>
          </a:p>
        </p:txBody>
      </p:sp>
      <p:sp>
        <p:nvSpPr>
          <p:cNvPr id="3" name="Content Placeholder 2"/>
          <p:cNvSpPr>
            <a:spLocks noGrp="1"/>
          </p:cNvSpPr>
          <p:nvPr>
            <p:ph idx="1"/>
          </p:nvPr>
        </p:nvSpPr>
        <p:spPr>
          <a:xfrm>
            <a:off x="457200" y="1484784"/>
            <a:ext cx="8579296" cy="5400600"/>
          </a:xfrm>
        </p:spPr>
        <p:txBody>
          <a:bodyPr>
            <a:normAutofit/>
          </a:bodyPr>
          <a:lstStyle/>
          <a:p>
            <a:pPr>
              <a:spcBef>
                <a:spcPts val="1200"/>
              </a:spcBef>
              <a:buClr>
                <a:srgbClr val="FFCC00"/>
              </a:buClr>
              <a:buSzPct val="80000"/>
              <a:buFont typeface="Wingdings" pitchFamily="2" charset="2"/>
              <a:buChar char="Ø"/>
            </a:pPr>
            <a:r>
              <a:rPr lang="en-GB" sz="2400" dirty="0" smtClean="0"/>
              <a:t>Arnold </a:t>
            </a:r>
            <a:r>
              <a:rPr lang="en-GB" sz="2400" dirty="0" smtClean="0">
                <a:solidFill>
                  <a:srgbClr val="FFC000"/>
                </a:solidFill>
              </a:rPr>
              <a:t>van </a:t>
            </a:r>
            <a:r>
              <a:rPr lang="en-GB" sz="2400" dirty="0" err="1" smtClean="0">
                <a:solidFill>
                  <a:srgbClr val="FFC000"/>
                </a:solidFill>
              </a:rPr>
              <a:t>Gennep</a:t>
            </a:r>
            <a:r>
              <a:rPr lang="en-GB" sz="2400" dirty="0" smtClean="0">
                <a:solidFill>
                  <a:srgbClr val="FFC000"/>
                </a:solidFill>
              </a:rPr>
              <a:t> </a:t>
            </a:r>
            <a:r>
              <a:rPr lang="en-GB" sz="2400" dirty="0" smtClean="0"/>
              <a:t>– The Rites of Passage, 1909</a:t>
            </a:r>
          </a:p>
          <a:p>
            <a:pPr marL="342900" lvl="1" indent="-342900">
              <a:spcBef>
                <a:spcPts val="1200"/>
              </a:spcBef>
              <a:buClr>
                <a:srgbClr val="FFCC00"/>
              </a:buClr>
              <a:buSzPct val="80000"/>
              <a:buFont typeface="Wingdings" pitchFamily="2" charset="2"/>
              <a:buChar char="Ø"/>
            </a:pPr>
            <a:endParaRPr lang="en-GB" sz="2400" dirty="0" smtClean="0"/>
          </a:p>
          <a:p>
            <a:pPr marL="342900" lvl="1" indent="-342900">
              <a:spcBef>
                <a:spcPts val="1200"/>
              </a:spcBef>
              <a:buClr>
                <a:srgbClr val="FFCC00"/>
              </a:buClr>
              <a:buSzPct val="80000"/>
              <a:buFont typeface="Wingdings" pitchFamily="2" charset="2"/>
              <a:buChar char="Ø"/>
            </a:pPr>
            <a:r>
              <a:rPr lang="en-GB" sz="2400" dirty="0" smtClean="0"/>
              <a:t>Rites of passage were beneficial for the individual and society by facilitating the transition from one social phase to another</a:t>
            </a:r>
          </a:p>
          <a:p>
            <a:pPr>
              <a:spcBef>
                <a:spcPts val="1200"/>
              </a:spcBef>
              <a:buClr>
                <a:srgbClr val="FFCC00"/>
              </a:buClr>
              <a:buSzPct val="80000"/>
              <a:buFont typeface="Wingdings" pitchFamily="2" charset="2"/>
              <a:buChar char="Ø"/>
            </a:pPr>
            <a:endParaRPr lang="en-GB" sz="2400" dirty="0" smtClean="0"/>
          </a:p>
          <a:p>
            <a:pPr>
              <a:spcBef>
                <a:spcPts val="1200"/>
              </a:spcBef>
              <a:buClr>
                <a:srgbClr val="FFCC00"/>
              </a:buClr>
              <a:buSzPct val="80000"/>
              <a:buFont typeface="Wingdings" pitchFamily="2" charset="2"/>
              <a:buChar char="Ø"/>
            </a:pPr>
            <a:r>
              <a:rPr lang="en-GB" sz="2400" dirty="0" smtClean="0"/>
              <a:t>Rites of passage can be divided into:</a:t>
            </a:r>
          </a:p>
          <a:p>
            <a:pPr lvl="1">
              <a:spcBef>
                <a:spcPts val="1200"/>
              </a:spcBef>
              <a:buClr>
                <a:srgbClr val="FFCC00"/>
              </a:buClr>
              <a:buSzPct val="80000"/>
              <a:buFont typeface="Wingdings" pitchFamily="2" charset="2"/>
              <a:buChar char="Ø"/>
            </a:pPr>
            <a:r>
              <a:rPr lang="en-GB" sz="2400" dirty="0" err="1" smtClean="0"/>
              <a:t>Preliminal</a:t>
            </a:r>
            <a:r>
              <a:rPr lang="en-GB" sz="2400" dirty="0" smtClean="0"/>
              <a:t> </a:t>
            </a:r>
            <a:r>
              <a:rPr lang="en-GB" sz="2400" dirty="0" smtClean="0">
                <a:solidFill>
                  <a:srgbClr val="FFC000"/>
                </a:solidFill>
              </a:rPr>
              <a:t>(separation</a:t>
            </a:r>
            <a:r>
              <a:rPr lang="en-GB" sz="2400" dirty="0">
                <a:solidFill>
                  <a:srgbClr val="FFC000"/>
                </a:solidFill>
              </a:rPr>
              <a:t>)</a:t>
            </a:r>
          </a:p>
          <a:p>
            <a:pPr lvl="1">
              <a:spcBef>
                <a:spcPts val="1200"/>
              </a:spcBef>
              <a:buClr>
                <a:srgbClr val="FFCC00"/>
              </a:buClr>
              <a:buSzPct val="80000"/>
              <a:buFont typeface="Wingdings" pitchFamily="2" charset="2"/>
              <a:buChar char="Ø"/>
            </a:pPr>
            <a:r>
              <a:rPr lang="en-GB" sz="2400" dirty="0" smtClean="0"/>
              <a:t>Liminal</a:t>
            </a:r>
            <a:r>
              <a:rPr lang="en-GB" sz="2400" dirty="0" smtClean="0">
                <a:solidFill>
                  <a:srgbClr val="FFC000"/>
                </a:solidFill>
              </a:rPr>
              <a:t> (transition)</a:t>
            </a:r>
          </a:p>
          <a:p>
            <a:pPr lvl="1">
              <a:spcBef>
                <a:spcPts val="1200"/>
              </a:spcBef>
              <a:buClr>
                <a:srgbClr val="FFCC00"/>
              </a:buClr>
              <a:buSzPct val="80000"/>
              <a:buFont typeface="Wingdings" pitchFamily="2" charset="2"/>
              <a:buChar char="Ø"/>
            </a:pPr>
            <a:r>
              <a:rPr lang="en-GB" sz="2400" dirty="0" err="1" smtClean="0"/>
              <a:t>Postliminal</a:t>
            </a:r>
            <a:r>
              <a:rPr lang="en-GB" sz="2400" dirty="0" smtClean="0"/>
              <a:t> </a:t>
            </a:r>
            <a:r>
              <a:rPr lang="en-GB" sz="2400" dirty="0" smtClean="0">
                <a:solidFill>
                  <a:srgbClr val="FFC000"/>
                </a:solidFill>
              </a:rPr>
              <a:t>(reincorporation)</a:t>
            </a:r>
          </a:p>
          <a:p>
            <a:pPr>
              <a:spcBef>
                <a:spcPts val="1200"/>
              </a:spcBef>
              <a:buSzPct val="80000"/>
              <a:buFont typeface="Wingdings" pitchFamily="2" charset="2"/>
              <a:buChar char="Ø"/>
            </a:pPr>
            <a:endParaRPr lang="en-GB" sz="2400" dirty="0" smtClean="0"/>
          </a:p>
          <a:p>
            <a:pPr>
              <a:spcBef>
                <a:spcPts val="1200"/>
              </a:spcBef>
              <a:buSzPct val="80000"/>
              <a:buFont typeface="Wingdings" pitchFamily="2" charset="2"/>
              <a:buChar char="Ø"/>
            </a:pPr>
            <a:endParaRPr lang="en-GB" sz="2400" dirty="0"/>
          </a:p>
        </p:txBody>
      </p:sp>
    </p:spTree>
    <p:extLst>
      <p:ext uri="{BB962C8B-B14F-4D97-AF65-F5344CB8AC3E}">
        <p14:creationId xmlns:p14="http://schemas.microsoft.com/office/powerpoint/2010/main" val="1796434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395536" y="1052736"/>
            <a:ext cx="8568952" cy="5309146"/>
          </a:xfrm>
          <a:prstGeom prst="rect">
            <a:avLst/>
          </a:prstGeom>
          <a:noFill/>
          <a:ln w="9525">
            <a:noFill/>
            <a:miter lim="800000"/>
            <a:headEnd/>
            <a:tailEnd/>
          </a:ln>
          <a:effectLst/>
        </p:spPr>
        <p:txBody>
          <a:bodyPr wrap="square">
            <a:spAutoFit/>
          </a:bodyPr>
          <a:lstStyle/>
          <a:p>
            <a:pPr marL="285750" indent="-285750">
              <a:spcBef>
                <a:spcPct val="50000"/>
              </a:spcBef>
              <a:buClr>
                <a:schemeClr val="tx1"/>
              </a:buClr>
              <a:buSzPct val="80000"/>
              <a:buFont typeface="Wingdings" pitchFamily="2" charset="2"/>
              <a:buChar char="Ø"/>
            </a:pPr>
            <a:r>
              <a:rPr lang="en-GB" sz="2400" dirty="0" smtClean="0"/>
              <a:t>van </a:t>
            </a:r>
            <a:r>
              <a:rPr lang="en-GB" sz="2400" dirty="0" err="1"/>
              <a:t>Gennep’s</a:t>
            </a:r>
            <a:r>
              <a:rPr lang="en-GB" sz="2400" dirty="0"/>
              <a:t> theory of </a:t>
            </a:r>
            <a:r>
              <a:rPr lang="en-GB" sz="2400" dirty="0" err="1">
                <a:solidFill>
                  <a:srgbClr val="FFCC00"/>
                </a:solidFill>
              </a:rPr>
              <a:t>liminality</a:t>
            </a:r>
            <a:r>
              <a:rPr lang="en-GB" sz="2400" dirty="0">
                <a:solidFill>
                  <a:srgbClr val="FFCC00"/>
                </a:solidFill>
              </a:rPr>
              <a:t> </a:t>
            </a:r>
            <a:r>
              <a:rPr lang="en-GB" sz="2400" dirty="0"/>
              <a:t>(with Robert Hertz’s modifications)</a:t>
            </a:r>
          </a:p>
          <a:p>
            <a:pPr>
              <a:spcBef>
                <a:spcPct val="50000"/>
              </a:spcBef>
              <a:buClr>
                <a:schemeClr val="tx1"/>
              </a:buClr>
              <a:buSzPct val="80000"/>
            </a:pPr>
            <a:r>
              <a:rPr lang="en-GB" sz="2200" dirty="0"/>
              <a:t>	</a:t>
            </a:r>
            <a:r>
              <a:rPr lang="en-GB" sz="2200" i="1" dirty="0"/>
              <a:t>	</a:t>
            </a:r>
            <a:r>
              <a:rPr lang="en-GB" sz="2200" i="1" dirty="0" smtClean="0">
                <a:solidFill>
                  <a:srgbClr val="FFC000"/>
                </a:solidFill>
              </a:rPr>
              <a:t>Separation</a:t>
            </a:r>
            <a:r>
              <a:rPr lang="en-GB" sz="2200" i="1" dirty="0">
                <a:solidFill>
                  <a:srgbClr val="FFC000"/>
                </a:solidFill>
              </a:rPr>
              <a:t>	Transition	Incorporation</a:t>
            </a:r>
          </a:p>
          <a:p>
            <a:pPr>
              <a:spcBef>
                <a:spcPct val="50000"/>
              </a:spcBef>
              <a:buClr>
                <a:schemeClr val="tx1"/>
              </a:buClr>
              <a:buSzPct val="80000"/>
            </a:pPr>
            <a:r>
              <a:rPr lang="en-GB" sz="2200" i="1" dirty="0">
                <a:solidFill>
                  <a:srgbClr val="FFC000"/>
                </a:solidFill>
              </a:rPr>
              <a:t>Mourners</a:t>
            </a:r>
            <a:r>
              <a:rPr lang="en-GB" sz="2200" dirty="0"/>
              <a:t>	</a:t>
            </a:r>
            <a:r>
              <a:rPr lang="en-GB" sz="2200" dirty="0" smtClean="0"/>
              <a:t>Funeral</a:t>
            </a:r>
            <a:r>
              <a:rPr lang="en-GB" sz="2200" dirty="0"/>
              <a:t>		</a:t>
            </a:r>
            <a:r>
              <a:rPr lang="en-GB" sz="2200" dirty="0" smtClean="0"/>
              <a:t>Mourning</a:t>
            </a:r>
            <a:r>
              <a:rPr lang="en-GB" sz="2200" dirty="0"/>
              <a:t>	</a:t>
            </a:r>
            <a:r>
              <a:rPr lang="en-GB" sz="2200" dirty="0" smtClean="0"/>
              <a:t>Re-adjustment </a:t>
            </a:r>
            <a:r>
              <a:rPr lang="en-GB" sz="2200" dirty="0"/>
              <a:t>to life</a:t>
            </a:r>
          </a:p>
          <a:p>
            <a:pPr>
              <a:spcBef>
                <a:spcPct val="50000"/>
              </a:spcBef>
              <a:buClr>
                <a:schemeClr val="tx1"/>
              </a:buClr>
              <a:buSzPct val="80000"/>
            </a:pPr>
            <a:r>
              <a:rPr lang="en-GB" sz="2200" i="1" dirty="0">
                <a:solidFill>
                  <a:srgbClr val="FFC000"/>
                </a:solidFill>
              </a:rPr>
              <a:t>Corpse</a:t>
            </a:r>
            <a:r>
              <a:rPr lang="en-GB" sz="2200" dirty="0"/>
              <a:t>		Death		Disposal		Commemoration</a:t>
            </a:r>
          </a:p>
          <a:p>
            <a:pPr>
              <a:spcBef>
                <a:spcPct val="50000"/>
              </a:spcBef>
              <a:buClr>
                <a:schemeClr val="tx1"/>
              </a:buClr>
              <a:buSzPct val="80000"/>
            </a:pPr>
            <a:r>
              <a:rPr lang="en-GB" sz="2200" i="1" dirty="0">
                <a:solidFill>
                  <a:srgbClr val="FFC000"/>
                </a:solidFill>
              </a:rPr>
              <a:t>Soul</a:t>
            </a:r>
            <a:r>
              <a:rPr lang="en-GB" sz="2200" dirty="0"/>
              <a:t>		Death		Purgatory	</a:t>
            </a:r>
            <a:r>
              <a:rPr lang="en-GB" sz="2200" dirty="0" smtClean="0"/>
              <a:t>Heaven</a:t>
            </a:r>
            <a:endParaRPr lang="en-GB" sz="2200" dirty="0"/>
          </a:p>
          <a:p>
            <a:pPr>
              <a:spcBef>
                <a:spcPct val="50000"/>
              </a:spcBef>
              <a:buClr>
                <a:schemeClr val="tx1"/>
              </a:buClr>
              <a:buSzPct val="80000"/>
            </a:pPr>
            <a:endParaRPr lang="en-GB" sz="2200" dirty="0"/>
          </a:p>
          <a:p>
            <a:pPr>
              <a:spcBef>
                <a:spcPct val="50000"/>
              </a:spcBef>
              <a:buClr>
                <a:schemeClr val="tx1"/>
              </a:buClr>
              <a:buSzPct val="80000"/>
            </a:pPr>
            <a:r>
              <a:rPr lang="en-GB" sz="2200" i="1" dirty="0">
                <a:solidFill>
                  <a:srgbClr val="FFC000"/>
                </a:solidFill>
              </a:rPr>
              <a:t>Corpse</a:t>
            </a:r>
            <a:r>
              <a:rPr lang="en-GB" sz="2200" dirty="0">
                <a:solidFill>
                  <a:srgbClr val="FFC000"/>
                </a:solidFill>
              </a:rPr>
              <a:t>	</a:t>
            </a:r>
            <a:r>
              <a:rPr lang="en-GB" sz="2200" dirty="0"/>
              <a:t>	Burial		</a:t>
            </a:r>
            <a:r>
              <a:rPr lang="en-GB" sz="2200" dirty="0" err="1"/>
              <a:t>Excarnation</a:t>
            </a:r>
            <a:r>
              <a:rPr lang="en-GB" sz="2200" dirty="0"/>
              <a:t>	Bones placed in tomb</a:t>
            </a:r>
          </a:p>
          <a:p>
            <a:pPr>
              <a:spcBef>
                <a:spcPct val="50000"/>
              </a:spcBef>
              <a:buClr>
                <a:schemeClr val="tx1"/>
              </a:buClr>
              <a:buSzPct val="80000"/>
            </a:pPr>
            <a:r>
              <a:rPr lang="en-GB" sz="2200" i="1" dirty="0">
                <a:solidFill>
                  <a:srgbClr val="FFC000"/>
                </a:solidFill>
              </a:rPr>
              <a:t>Soul</a:t>
            </a:r>
            <a:r>
              <a:rPr lang="en-GB" sz="2200" dirty="0">
                <a:solidFill>
                  <a:srgbClr val="FFC000"/>
                </a:solidFill>
              </a:rPr>
              <a:t>	</a:t>
            </a:r>
            <a:r>
              <a:rPr lang="en-GB" sz="2200" dirty="0"/>
              <a:t>	Death		Limbo		Ancestor</a:t>
            </a:r>
          </a:p>
          <a:p>
            <a:pPr marL="285750" indent="-285750">
              <a:spcBef>
                <a:spcPct val="50000"/>
              </a:spcBef>
              <a:buClr>
                <a:schemeClr val="tx1"/>
              </a:buClr>
              <a:buSzPct val="80000"/>
              <a:buFont typeface="Wingdings" pitchFamily="2" charset="2"/>
              <a:buChar char="Ø"/>
            </a:pPr>
            <a:r>
              <a:rPr lang="en-GB" sz="2400" dirty="0" smtClean="0">
                <a:solidFill>
                  <a:srgbClr val="FFC000"/>
                </a:solidFill>
              </a:rPr>
              <a:t>Transition</a:t>
            </a:r>
            <a:r>
              <a:rPr lang="en-GB" sz="2400" dirty="0" smtClean="0"/>
              <a:t> </a:t>
            </a:r>
            <a:r>
              <a:rPr lang="en-GB" sz="2400" dirty="0"/>
              <a:t>dominates funerary symbolism – often represented as a journey</a:t>
            </a:r>
          </a:p>
        </p:txBody>
      </p:sp>
      <p:sp>
        <p:nvSpPr>
          <p:cNvPr id="2" name="Title 1"/>
          <p:cNvSpPr>
            <a:spLocks noGrp="1"/>
          </p:cNvSpPr>
          <p:nvPr>
            <p:ph type="title"/>
          </p:nvPr>
        </p:nvSpPr>
        <p:spPr>
          <a:xfrm>
            <a:off x="395536" y="-27384"/>
            <a:ext cx="8229600" cy="1143000"/>
          </a:xfrm>
        </p:spPr>
        <p:txBody>
          <a:bodyPr>
            <a:normAutofit/>
          </a:bodyPr>
          <a:lstStyle/>
          <a:p>
            <a:r>
              <a:rPr lang="en-GB" sz="3200" dirty="0" smtClean="0"/>
              <a:t>Funerary ritual</a:t>
            </a:r>
            <a:endParaRPr lang="en-GB" sz="3200" dirty="0"/>
          </a:p>
        </p:txBody>
      </p:sp>
    </p:spTree>
    <p:extLst>
      <p:ext uri="{BB962C8B-B14F-4D97-AF65-F5344CB8AC3E}">
        <p14:creationId xmlns:p14="http://schemas.microsoft.com/office/powerpoint/2010/main" val="17070553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323528" y="548680"/>
            <a:ext cx="8424936" cy="4832092"/>
          </a:xfrm>
          <a:prstGeom prst="rect">
            <a:avLst/>
          </a:prstGeom>
          <a:noFill/>
          <a:ln w="9525">
            <a:noFill/>
            <a:miter lim="800000"/>
            <a:headEnd/>
            <a:tailEnd/>
          </a:ln>
          <a:effectLst/>
        </p:spPr>
        <p:txBody>
          <a:bodyPr wrap="square">
            <a:spAutoFit/>
          </a:bodyPr>
          <a:lstStyle/>
          <a:p>
            <a:pPr>
              <a:spcBef>
                <a:spcPts val="2400"/>
              </a:spcBef>
              <a:spcAft>
                <a:spcPts val="2400"/>
              </a:spcAft>
              <a:buClr>
                <a:srgbClr val="FFC000"/>
              </a:buClr>
              <a:buSzPct val="80000"/>
            </a:pPr>
            <a:r>
              <a:rPr lang="en-GB" sz="2800" dirty="0"/>
              <a:t>Robert </a:t>
            </a:r>
            <a:r>
              <a:rPr lang="en-GB" sz="2800" dirty="0">
                <a:solidFill>
                  <a:srgbClr val="FFCC00"/>
                </a:solidFill>
              </a:rPr>
              <a:t>Hertz</a:t>
            </a:r>
          </a:p>
          <a:p>
            <a:pPr marL="285750" indent="-285750">
              <a:spcBef>
                <a:spcPts val="2400"/>
              </a:spcBef>
              <a:spcAft>
                <a:spcPts val="2400"/>
              </a:spcAft>
              <a:buClr>
                <a:srgbClr val="FFC000"/>
              </a:buClr>
              <a:buSzPct val="80000"/>
              <a:buFont typeface="Wingdings" pitchFamily="2" charset="2"/>
              <a:buChar char="Ø"/>
            </a:pPr>
            <a:r>
              <a:rPr lang="en-GB" sz="2400" dirty="0"/>
              <a:t>Noted the length of the transition or intermediary period</a:t>
            </a:r>
          </a:p>
          <a:p>
            <a:pPr marL="285750" indent="-285750">
              <a:spcBef>
                <a:spcPts val="2400"/>
              </a:spcBef>
              <a:spcAft>
                <a:spcPts val="2400"/>
              </a:spcAft>
              <a:buClr>
                <a:srgbClr val="FFC000"/>
              </a:buClr>
              <a:buSzPct val="80000"/>
              <a:buFont typeface="Wingdings" pitchFamily="2" charset="2"/>
              <a:buChar char="Ø"/>
            </a:pPr>
            <a:r>
              <a:rPr lang="en-GB" sz="2400" dirty="0"/>
              <a:t>Transitions were similar for corpse, soul and mourners</a:t>
            </a:r>
          </a:p>
          <a:p>
            <a:pPr marL="285750" indent="-285750">
              <a:spcBef>
                <a:spcPts val="2400"/>
              </a:spcBef>
              <a:spcAft>
                <a:spcPts val="2400"/>
              </a:spcAft>
              <a:buClr>
                <a:srgbClr val="FFC000"/>
              </a:buClr>
              <a:buSzPct val="80000"/>
              <a:buFont typeface="Wingdings" pitchFamily="2" charset="2"/>
              <a:buChar char="Ø"/>
            </a:pPr>
            <a:r>
              <a:rPr lang="en-GB" sz="2400" dirty="0"/>
              <a:t>Studies of ‘</a:t>
            </a:r>
            <a:r>
              <a:rPr lang="en-GB" sz="2400" dirty="0" err="1"/>
              <a:t>Dayaks</a:t>
            </a:r>
            <a:r>
              <a:rPr lang="en-GB" sz="2400" dirty="0"/>
              <a:t>’ of Borneo and </a:t>
            </a:r>
            <a:r>
              <a:rPr lang="en-GB" sz="2400" dirty="0" smtClean="0"/>
              <a:t>their way </a:t>
            </a:r>
            <a:r>
              <a:rPr lang="en-GB" sz="2400" dirty="0"/>
              <a:t>of turning corpses from flesh to bones</a:t>
            </a:r>
          </a:p>
          <a:p>
            <a:pPr>
              <a:spcBef>
                <a:spcPts val="2400"/>
              </a:spcBef>
              <a:spcAft>
                <a:spcPts val="2400"/>
              </a:spcAft>
              <a:buClr>
                <a:srgbClr val="FFC000"/>
              </a:buClr>
              <a:buSzPct val="80000"/>
            </a:pPr>
            <a:endParaRPr lang="en-GB" sz="2400" dirty="0"/>
          </a:p>
        </p:txBody>
      </p:sp>
    </p:spTree>
    <p:extLst>
      <p:ext uri="{BB962C8B-B14F-4D97-AF65-F5344CB8AC3E}">
        <p14:creationId xmlns:p14="http://schemas.microsoft.com/office/powerpoint/2010/main" val="10005947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a:bodyPr>
          <a:lstStyle/>
          <a:p>
            <a:r>
              <a:rPr lang="en-GB" sz="3200" dirty="0" smtClean="0"/>
              <a:t>Tibetan Sky Burial</a:t>
            </a:r>
            <a:endParaRPr lang="en-GB" sz="3200" dirty="0"/>
          </a:p>
        </p:txBody>
      </p:sp>
      <p:sp>
        <p:nvSpPr>
          <p:cNvPr id="3" name="Content Placeholder 2"/>
          <p:cNvSpPr>
            <a:spLocks noGrp="1"/>
          </p:cNvSpPr>
          <p:nvPr>
            <p:ph idx="1"/>
          </p:nvPr>
        </p:nvSpPr>
        <p:spPr>
          <a:xfrm>
            <a:off x="395536" y="1196752"/>
            <a:ext cx="8229600" cy="4525963"/>
          </a:xfrm>
        </p:spPr>
        <p:txBody>
          <a:bodyPr>
            <a:noAutofit/>
          </a:bodyPr>
          <a:lstStyle/>
          <a:p>
            <a:pPr>
              <a:spcBef>
                <a:spcPts val="1800"/>
              </a:spcBef>
              <a:spcAft>
                <a:spcPts val="1200"/>
              </a:spcAft>
              <a:buClr>
                <a:srgbClr val="FFC000"/>
              </a:buClr>
              <a:buSzPct val="80000"/>
              <a:buFont typeface="Wingdings" pitchFamily="2" charset="2"/>
              <a:buChar char="Ø"/>
            </a:pPr>
            <a:r>
              <a:rPr lang="en-GB" sz="2400" dirty="0" smtClean="0">
                <a:solidFill>
                  <a:srgbClr val="FFCC00"/>
                </a:solidFill>
              </a:rPr>
              <a:t>Buddhist</a:t>
            </a:r>
            <a:r>
              <a:rPr lang="en-GB" sz="2400" dirty="0" smtClean="0"/>
              <a:t> funerary practice</a:t>
            </a:r>
          </a:p>
          <a:p>
            <a:pPr>
              <a:spcBef>
                <a:spcPts val="1800"/>
              </a:spcBef>
              <a:spcAft>
                <a:spcPts val="1200"/>
              </a:spcAft>
              <a:buClr>
                <a:srgbClr val="FFC000"/>
              </a:buClr>
              <a:buSzPct val="80000"/>
              <a:buFont typeface="Wingdings" pitchFamily="2" charset="2"/>
              <a:buChar char="Ø"/>
            </a:pPr>
            <a:r>
              <a:rPr lang="en-GB" sz="2400" i="1" dirty="0" err="1" smtClean="0">
                <a:solidFill>
                  <a:srgbClr val="FFCC00"/>
                </a:solidFill>
              </a:rPr>
              <a:t>Jhator</a:t>
            </a:r>
            <a:r>
              <a:rPr lang="en-GB" sz="2400" dirty="0" smtClean="0">
                <a:solidFill>
                  <a:srgbClr val="FFCC00"/>
                </a:solidFill>
              </a:rPr>
              <a:t> </a:t>
            </a:r>
            <a:r>
              <a:rPr lang="en-GB" sz="2400" dirty="0" smtClean="0"/>
              <a:t>= giving alms to the birds</a:t>
            </a:r>
          </a:p>
          <a:p>
            <a:pPr>
              <a:spcBef>
                <a:spcPts val="1800"/>
              </a:spcBef>
              <a:spcAft>
                <a:spcPts val="1200"/>
              </a:spcAft>
              <a:buClr>
                <a:srgbClr val="FFC000"/>
              </a:buClr>
              <a:buSzPct val="80000"/>
              <a:buFont typeface="Wingdings" pitchFamily="2" charset="2"/>
              <a:buChar char="Ø"/>
            </a:pPr>
            <a:r>
              <a:rPr lang="en-GB" sz="2400" dirty="0" smtClean="0"/>
              <a:t>Exposure of the corpse to the elements </a:t>
            </a:r>
            <a:r>
              <a:rPr lang="en-GB" sz="2400" i="1" dirty="0" smtClean="0"/>
              <a:t>(</a:t>
            </a:r>
            <a:r>
              <a:rPr lang="en-GB" sz="2400" i="1" dirty="0" err="1" smtClean="0">
                <a:solidFill>
                  <a:srgbClr val="FFC000"/>
                </a:solidFill>
              </a:rPr>
              <a:t>mahabuta</a:t>
            </a:r>
            <a:r>
              <a:rPr lang="en-GB" sz="2400" i="1" dirty="0" smtClean="0"/>
              <a:t>)</a:t>
            </a:r>
            <a:endParaRPr lang="en-GB" sz="2400" dirty="0" smtClean="0"/>
          </a:p>
          <a:p>
            <a:pPr>
              <a:spcBef>
                <a:spcPts val="1800"/>
              </a:spcBef>
              <a:spcAft>
                <a:spcPts val="1200"/>
              </a:spcAft>
              <a:buClr>
                <a:srgbClr val="FFC000"/>
              </a:buClr>
              <a:buSzPct val="80000"/>
              <a:buFont typeface="Wingdings" pitchFamily="2" charset="2"/>
              <a:buChar char="Ø"/>
            </a:pPr>
            <a:r>
              <a:rPr lang="en-GB" sz="2400" dirty="0" smtClean="0"/>
              <a:t>Performed by a monk or a “body breaker” (</a:t>
            </a:r>
            <a:r>
              <a:rPr lang="en-GB" sz="2400" i="1" dirty="0" err="1" smtClean="0">
                <a:solidFill>
                  <a:srgbClr val="FFC000"/>
                </a:solidFill>
              </a:rPr>
              <a:t>rogyapas</a:t>
            </a:r>
            <a:r>
              <a:rPr lang="en-GB" sz="2400" dirty="0" smtClean="0"/>
              <a:t>)</a:t>
            </a:r>
          </a:p>
          <a:p>
            <a:pPr>
              <a:spcBef>
                <a:spcPts val="1800"/>
              </a:spcBef>
              <a:spcAft>
                <a:spcPts val="1200"/>
              </a:spcAft>
              <a:buClr>
                <a:srgbClr val="FFC000"/>
              </a:buClr>
              <a:buSzPct val="80000"/>
              <a:buFont typeface="Wingdings" pitchFamily="2" charset="2"/>
              <a:buChar char="Ø"/>
            </a:pPr>
            <a:r>
              <a:rPr lang="en-GB" sz="2400" dirty="0" smtClean="0"/>
              <a:t>Body left for vultures</a:t>
            </a:r>
          </a:p>
          <a:p>
            <a:pPr>
              <a:spcBef>
                <a:spcPts val="1800"/>
              </a:spcBef>
              <a:spcAft>
                <a:spcPts val="1200"/>
              </a:spcAft>
              <a:buClr>
                <a:srgbClr val="FFC000"/>
              </a:buClr>
              <a:buSzPct val="80000"/>
              <a:buFont typeface="Wingdings" pitchFamily="2" charset="2"/>
              <a:buChar char="Ø"/>
            </a:pPr>
            <a:r>
              <a:rPr lang="en-GB" sz="2400" dirty="0" smtClean="0"/>
              <a:t>Bones are broken up, ground with barley flour, tea and yak butter/milk  -  fed to crows and hawks</a:t>
            </a:r>
          </a:p>
          <a:p>
            <a:pPr>
              <a:spcBef>
                <a:spcPts val="1800"/>
              </a:spcBef>
              <a:spcAft>
                <a:spcPts val="1200"/>
              </a:spcAft>
              <a:buClr>
                <a:srgbClr val="FFC000"/>
              </a:buClr>
              <a:buSzPct val="80000"/>
              <a:buFont typeface="Wingdings" pitchFamily="2" charset="2"/>
              <a:buChar char="Ø"/>
            </a:pPr>
            <a:endParaRPr lang="en-GB" sz="2400" dirty="0"/>
          </a:p>
        </p:txBody>
      </p:sp>
    </p:spTree>
    <p:extLst>
      <p:ext uri="{BB962C8B-B14F-4D97-AF65-F5344CB8AC3E}">
        <p14:creationId xmlns:p14="http://schemas.microsoft.com/office/powerpoint/2010/main" val="149183049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a:bodyPr>
          <a:lstStyle/>
          <a:p>
            <a:pPr>
              <a:spcBef>
                <a:spcPts val="2400"/>
              </a:spcBef>
              <a:spcAft>
                <a:spcPts val="1200"/>
              </a:spcAft>
              <a:buClr>
                <a:srgbClr val="FFC000"/>
              </a:buClr>
              <a:buSzPct val="80000"/>
              <a:buFont typeface="Wingdings" pitchFamily="2" charset="2"/>
              <a:buChar char="Ø"/>
            </a:pPr>
            <a:r>
              <a:rPr lang="en-GB" sz="2400" dirty="0" smtClean="0"/>
              <a:t>Victor </a:t>
            </a:r>
            <a:r>
              <a:rPr lang="en-GB" sz="2400" dirty="0" smtClean="0">
                <a:solidFill>
                  <a:srgbClr val="FFCC00"/>
                </a:solidFill>
              </a:rPr>
              <a:t>Turner</a:t>
            </a:r>
            <a:r>
              <a:rPr lang="en-GB" sz="2400" dirty="0" smtClean="0"/>
              <a:t> expands on ideas of the liminal phase</a:t>
            </a:r>
          </a:p>
          <a:p>
            <a:pPr>
              <a:spcBef>
                <a:spcPts val="2400"/>
              </a:spcBef>
              <a:spcAft>
                <a:spcPts val="1200"/>
              </a:spcAft>
              <a:buClr>
                <a:srgbClr val="FFC000"/>
              </a:buClr>
              <a:buSzPct val="80000"/>
              <a:buFont typeface="Wingdings" pitchFamily="2" charset="2"/>
              <a:buChar char="Ø"/>
            </a:pPr>
            <a:r>
              <a:rPr lang="en-GB" sz="2400" dirty="0" err="1" smtClean="0"/>
              <a:t>Liminality</a:t>
            </a:r>
            <a:r>
              <a:rPr lang="en-GB" sz="2400" dirty="0" smtClean="0"/>
              <a:t> is limbo – an ambiguous period characterized by humility, seclusion, challenges and sexual ambiguity</a:t>
            </a:r>
          </a:p>
          <a:p>
            <a:pPr marL="285750" indent="-285750">
              <a:spcBef>
                <a:spcPts val="2400"/>
              </a:spcBef>
              <a:spcAft>
                <a:spcPts val="1200"/>
              </a:spcAft>
              <a:buClr>
                <a:srgbClr val="FFC000"/>
              </a:buClr>
              <a:buSzPct val="80000"/>
              <a:buNone/>
            </a:pPr>
            <a:r>
              <a:rPr lang="en-GB" sz="2400" dirty="0" smtClean="0"/>
              <a:t>E.g.</a:t>
            </a:r>
          </a:p>
          <a:p>
            <a:pPr marL="285750" indent="-285750">
              <a:spcBef>
                <a:spcPts val="2400"/>
              </a:spcBef>
              <a:spcAft>
                <a:spcPts val="1200"/>
              </a:spcAft>
              <a:buClr>
                <a:srgbClr val="FFC000"/>
              </a:buClr>
              <a:buSzPct val="80000"/>
              <a:buFont typeface="Wingdings" pitchFamily="2" charset="2"/>
              <a:buChar char="Ø"/>
            </a:pPr>
            <a:r>
              <a:rPr lang="en-GB" sz="2400" dirty="0" smtClean="0"/>
              <a:t>Soul/corpse in liminal state and associated spiritual pollution  (Mary </a:t>
            </a:r>
            <a:r>
              <a:rPr lang="en-GB" sz="2400" dirty="0" smtClean="0">
                <a:solidFill>
                  <a:srgbClr val="FFCC00"/>
                </a:solidFill>
              </a:rPr>
              <a:t>Douglas</a:t>
            </a:r>
            <a:r>
              <a:rPr lang="en-GB" sz="2400" dirty="0" smtClean="0"/>
              <a:t>)</a:t>
            </a:r>
          </a:p>
          <a:p>
            <a:pPr>
              <a:spcBef>
                <a:spcPts val="2400"/>
              </a:spcBef>
              <a:spcAft>
                <a:spcPts val="1200"/>
              </a:spcAft>
              <a:buClr>
                <a:srgbClr val="FFC000"/>
              </a:buClr>
              <a:buSzPct val="80000"/>
              <a:buFont typeface="Wingdings" pitchFamily="2" charset="2"/>
              <a:buChar char="Ø"/>
            </a:pPr>
            <a:endParaRPr lang="en-GB" sz="2400" dirty="0"/>
          </a:p>
        </p:txBody>
      </p:sp>
    </p:spTree>
    <p:extLst>
      <p:ext uri="{BB962C8B-B14F-4D97-AF65-F5344CB8AC3E}">
        <p14:creationId xmlns:p14="http://schemas.microsoft.com/office/powerpoint/2010/main" val="39151524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23528" y="1268760"/>
            <a:ext cx="8820472" cy="4893647"/>
          </a:xfrm>
          <a:prstGeom prst="rect">
            <a:avLst/>
          </a:prstGeom>
          <a:noFill/>
          <a:ln w="9525">
            <a:noFill/>
            <a:miter lim="800000"/>
            <a:headEnd/>
            <a:tailEnd/>
          </a:ln>
          <a:effectLst/>
        </p:spPr>
        <p:txBody>
          <a:bodyPr wrap="square">
            <a:spAutoFit/>
          </a:bodyPr>
          <a:lstStyle/>
          <a:p>
            <a:r>
              <a:rPr lang="en-GB" sz="2400" dirty="0" smtClean="0">
                <a:solidFill>
                  <a:srgbClr val="FFCC00"/>
                </a:solidFill>
              </a:rPr>
              <a:t>Humphrey </a:t>
            </a:r>
            <a:r>
              <a:rPr lang="en-GB" sz="2400" dirty="0">
                <a:solidFill>
                  <a:srgbClr val="FFCC00"/>
                </a:solidFill>
              </a:rPr>
              <a:t>and Laidlaw </a:t>
            </a:r>
            <a:r>
              <a:rPr lang="en-GB" sz="2400" dirty="0" smtClean="0"/>
              <a:t>(1994) </a:t>
            </a:r>
            <a:r>
              <a:rPr lang="en-GB" sz="2400" i="1" dirty="0"/>
              <a:t>The Archetypal Actions of </a:t>
            </a:r>
            <a:r>
              <a:rPr lang="en-GB" sz="2400" i="1" dirty="0" smtClean="0"/>
              <a:t>Religion</a:t>
            </a:r>
            <a:endParaRPr lang="en-GB" sz="2400" dirty="0"/>
          </a:p>
          <a:p>
            <a:endParaRPr lang="en-GB" sz="2400" dirty="0"/>
          </a:p>
          <a:p>
            <a:pPr marL="342900" indent="-342900">
              <a:buSzPct val="80000"/>
              <a:buFont typeface="Wingdings" pitchFamily="2" charset="2"/>
              <a:buChar char="Ø"/>
            </a:pPr>
            <a:r>
              <a:rPr lang="en-GB" sz="2400" dirty="0">
                <a:solidFill>
                  <a:srgbClr val="FFC000"/>
                </a:solidFill>
              </a:rPr>
              <a:t>Performance-based </a:t>
            </a:r>
            <a:r>
              <a:rPr lang="en-GB" sz="2400" dirty="0" smtClean="0">
                <a:solidFill>
                  <a:srgbClr val="FFC000"/>
                </a:solidFill>
              </a:rPr>
              <a:t>rituals:</a:t>
            </a:r>
            <a:endParaRPr lang="en-GB" sz="2400" dirty="0">
              <a:solidFill>
                <a:srgbClr val="FFC000"/>
              </a:solidFill>
            </a:endParaRPr>
          </a:p>
          <a:p>
            <a:pPr marL="711200" indent="-342900">
              <a:buSzPct val="80000"/>
              <a:buFont typeface="Wingdings" pitchFamily="2" charset="2"/>
              <a:buChar char="Ø"/>
            </a:pPr>
            <a:r>
              <a:rPr lang="en-GB" sz="2400" dirty="0" smtClean="0"/>
              <a:t>Spontaneous </a:t>
            </a:r>
            <a:r>
              <a:rPr lang="en-GB" sz="2400" dirty="0"/>
              <a:t>and </a:t>
            </a:r>
            <a:r>
              <a:rPr lang="en-GB" sz="2400" dirty="0" smtClean="0"/>
              <a:t>innovative</a:t>
            </a:r>
          </a:p>
          <a:p>
            <a:pPr marL="711200" indent="-342900">
              <a:buSzPct val="80000"/>
              <a:buFont typeface="Wingdings" pitchFamily="2" charset="2"/>
              <a:buChar char="Ø"/>
            </a:pPr>
            <a:r>
              <a:rPr lang="en-GB" sz="2400" dirty="0" smtClean="0"/>
              <a:t>Shamanic</a:t>
            </a:r>
          </a:p>
          <a:p>
            <a:pPr marL="711200" indent="-342900">
              <a:buSzPct val="80000"/>
              <a:buFont typeface="Wingdings" pitchFamily="2" charset="2"/>
              <a:buChar char="Ø"/>
            </a:pPr>
            <a:r>
              <a:rPr lang="en-GB" sz="2400" dirty="0" smtClean="0"/>
              <a:t>Eruption </a:t>
            </a:r>
            <a:r>
              <a:rPr lang="en-GB" sz="2400" dirty="0"/>
              <a:t>of supernatural into everyday</a:t>
            </a:r>
          </a:p>
          <a:p>
            <a:pPr>
              <a:buSzPct val="80000"/>
            </a:pPr>
            <a:endParaRPr lang="en-GB" sz="2400" dirty="0"/>
          </a:p>
          <a:p>
            <a:pPr marL="342900" indent="-342900">
              <a:buSzPct val="80000"/>
              <a:buFont typeface="Wingdings" pitchFamily="2" charset="2"/>
              <a:buChar char="Ø"/>
            </a:pPr>
            <a:r>
              <a:rPr lang="en-GB" sz="2400" dirty="0">
                <a:solidFill>
                  <a:srgbClr val="FFC000"/>
                </a:solidFill>
              </a:rPr>
              <a:t>Litany-based </a:t>
            </a:r>
            <a:r>
              <a:rPr lang="en-GB" sz="2400" dirty="0" smtClean="0">
                <a:solidFill>
                  <a:srgbClr val="FFC000"/>
                </a:solidFill>
              </a:rPr>
              <a:t>rituals:</a:t>
            </a:r>
            <a:endParaRPr lang="en-GB" sz="2400" dirty="0">
              <a:solidFill>
                <a:srgbClr val="FFC000"/>
              </a:solidFill>
            </a:endParaRPr>
          </a:p>
          <a:p>
            <a:pPr marL="711200" indent="-342900">
              <a:buSzPct val="80000"/>
              <a:buFont typeface="Wingdings" pitchFamily="2" charset="2"/>
              <a:buChar char="Ø"/>
            </a:pPr>
            <a:r>
              <a:rPr lang="en-GB" sz="2400" dirty="0" smtClean="0"/>
              <a:t>Formalised</a:t>
            </a:r>
          </a:p>
          <a:p>
            <a:pPr marL="711200" indent="-342900">
              <a:buSzPct val="80000"/>
              <a:buFont typeface="Wingdings" pitchFamily="2" charset="2"/>
              <a:buChar char="Ø"/>
            </a:pPr>
            <a:r>
              <a:rPr lang="en-GB" sz="2400" dirty="0" smtClean="0"/>
              <a:t>Prescribed</a:t>
            </a:r>
          </a:p>
          <a:p>
            <a:pPr marL="711200" indent="-342900">
              <a:buSzPct val="80000"/>
              <a:buFont typeface="Wingdings" pitchFamily="2" charset="2"/>
              <a:buChar char="Ø"/>
            </a:pPr>
            <a:r>
              <a:rPr lang="en-GB" sz="2400" dirty="0"/>
              <a:t>S</a:t>
            </a:r>
            <a:r>
              <a:rPr lang="en-GB" sz="2400" dirty="0" smtClean="0"/>
              <a:t>tress </a:t>
            </a:r>
            <a:r>
              <a:rPr lang="en-GB" sz="2400" dirty="0"/>
              <a:t>on </a:t>
            </a:r>
            <a:r>
              <a:rPr lang="en-GB" sz="2400" dirty="0" smtClean="0"/>
              <a:t>rules</a:t>
            </a:r>
          </a:p>
          <a:p>
            <a:pPr marL="711200" indent="-342900">
              <a:buSzPct val="80000"/>
              <a:buFont typeface="Wingdings" pitchFamily="2" charset="2"/>
              <a:buChar char="Ø"/>
            </a:pPr>
            <a:r>
              <a:rPr lang="en-GB" sz="2400" dirty="0" smtClean="0"/>
              <a:t>Tradition</a:t>
            </a:r>
          </a:p>
          <a:p>
            <a:pPr marL="711200" indent="-342900">
              <a:buSzPct val="80000"/>
              <a:buFont typeface="Wingdings" pitchFamily="2" charset="2"/>
              <a:buChar char="Ø"/>
            </a:pPr>
            <a:r>
              <a:rPr lang="en-GB" sz="2400" dirty="0" smtClean="0"/>
              <a:t>Invariance</a:t>
            </a:r>
            <a:endParaRPr lang="en-US" sz="2400" dirty="0"/>
          </a:p>
        </p:txBody>
      </p:sp>
      <p:sp>
        <p:nvSpPr>
          <p:cNvPr id="2" name="Title 1"/>
          <p:cNvSpPr>
            <a:spLocks noGrp="1"/>
          </p:cNvSpPr>
          <p:nvPr>
            <p:ph type="title"/>
          </p:nvPr>
        </p:nvSpPr>
        <p:spPr/>
        <p:txBody>
          <a:bodyPr>
            <a:noAutofit/>
          </a:bodyPr>
          <a:lstStyle/>
          <a:p>
            <a:r>
              <a:rPr lang="en-GB" sz="3200" dirty="0" smtClean="0"/>
              <a:t>Practice-defined typology of </a:t>
            </a:r>
            <a:r>
              <a:rPr lang="en-GB" sz="3200" dirty="0"/>
              <a:t>r</a:t>
            </a:r>
            <a:r>
              <a:rPr lang="en-GB" sz="3200" dirty="0" smtClean="0"/>
              <a:t>itual</a:t>
            </a:r>
            <a:r>
              <a:rPr lang="en-GB" sz="3200" dirty="0"/>
              <a:t/>
            </a:r>
            <a:br>
              <a:rPr lang="en-GB" sz="3200" dirty="0"/>
            </a:br>
            <a:endParaRPr lang="en-GB" sz="3200" dirty="0"/>
          </a:p>
        </p:txBody>
      </p:sp>
    </p:spTree>
    <p:extLst>
      <p:ext uri="{BB962C8B-B14F-4D97-AF65-F5344CB8AC3E}">
        <p14:creationId xmlns:p14="http://schemas.microsoft.com/office/powerpoint/2010/main" val="144894893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525963"/>
          </a:xfrm>
        </p:spPr>
        <p:txBody>
          <a:bodyPr>
            <a:normAutofit/>
          </a:bodyPr>
          <a:lstStyle/>
          <a:p>
            <a:pPr>
              <a:buClr>
                <a:srgbClr val="FFC000"/>
              </a:buClr>
              <a:buSzPct val="80000"/>
              <a:buFont typeface="Wingdings" pitchFamily="2" charset="2"/>
              <a:buChar char="Ø"/>
            </a:pPr>
            <a:r>
              <a:rPr lang="en-GB" sz="2400" dirty="0" err="1" smtClean="0">
                <a:solidFill>
                  <a:srgbClr val="FFCC00"/>
                </a:solidFill>
              </a:rPr>
              <a:t>Bertemes</a:t>
            </a:r>
            <a:r>
              <a:rPr lang="en-GB" sz="2400" dirty="0" smtClean="0">
                <a:solidFill>
                  <a:srgbClr val="FFCC00"/>
                </a:solidFill>
              </a:rPr>
              <a:t> and </a:t>
            </a:r>
            <a:r>
              <a:rPr lang="en-GB" sz="2400" dirty="0" err="1" smtClean="0">
                <a:solidFill>
                  <a:srgbClr val="FFCC00"/>
                </a:solidFill>
              </a:rPr>
              <a:t>Biehl</a:t>
            </a:r>
            <a:r>
              <a:rPr lang="en-GB" sz="2400" dirty="0" smtClean="0">
                <a:solidFill>
                  <a:srgbClr val="FFCC00"/>
                </a:solidFill>
              </a:rPr>
              <a:t> </a:t>
            </a:r>
            <a:r>
              <a:rPr lang="en-GB" sz="2400" dirty="0" smtClean="0"/>
              <a:t>(2001) </a:t>
            </a:r>
            <a:r>
              <a:rPr lang="en-GB" sz="2400" i="1" dirty="0" smtClean="0"/>
              <a:t>The Archaeology of Cult and Religion</a:t>
            </a:r>
          </a:p>
          <a:p>
            <a:pPr>
              <a:buClr>
                <a:srgbClr val="FFC000"/>
              </a:buClr>
              <a:buSzPct val="80000"/>
              <a:buNone/>
            </a:pPr>
            <a:endParaRPr lang="en-GB" sz="2400" i="1" dirty="0" smtClean="0"/>
          </a:p>
          <a:p>
            <a:pPr>
              <a:buClr>
                <a:srgbClr val="FFC000"/>
              </a:buClr>
              <a:buSzPct val="80000"/>
              <a:buFont typeface="Wingdings" pitchFamily="2" charset="2"/>
              <a:buChar char="Ø"/>
            </a:pPr>
            <a:r>
              <a:rPr lang="en-GB" sz="2400" dirty="0" smtClean="0"/>
              <a:t>Ritual consists of five key elements:</a:t>
            </a:r>
          </a:p>
          <a:p>
            <a:pPr lvl="1">
              <a:buClr>
                <a:srgbClr val="FFC000"/>
              </a:buClr>
              <a:buSzPct val="80000"/>
              <a:buFont typeface="Wingdings" pitchFamily="2" charset="2"/>
              <a:buChar char="Ø"/>
            </a:pPr>
            <a:r>
              <a:rPr lang="en-GB" sz="2400" dirty="0"/>
              <a:t>c</a:t>
            </a:r>
            <a:r>
              <a:rPr lang="en-GB" sz="2400" dirty="0" smtClean="0"/>
              <a:t>ult practice</a:t>
            </a:r>
          </a:p>
          <a:p>
            <a:pPr lvl="1">
              <a:buClr>
                <a:srgbClr val="FFC000"/>
              </a:buClr>
              <a:buSzPct val="80000"/>
              <a:buFont typeface="Wingdings" pitchFamily="2" charset="2"/>
              <a:buChar char="Ø"/>
            </a:pPr>
            <a:r>
              <a:rPr lang="en-GB" sz="2400" dirty="0" smtClean="0"/>
              <a:t>imagery</a:t>
            </a:r>
          </a:p>
          <a:p>
            <a:pPr lvl="1">
              <a:buClr>
                <a:srgbClr val="FFC000"/>
              </a:buClr>
              <a:buSzPct val="80000"/>
              <a:buFont typeface="Wingdings" pitchFamily="2" charset="2"/>
              <a:buChar char="Ø"/>
            </a:pPr>
            <a:r>
              <a:rPr lang="en-GB" sz="2400" dirty="0"/>
              <a:t>d</a:t>
            </a:r>
            <a:r>
              <a:rPr lang="en-GB" sz="2400" dirty="0" smtClean="0"/>
              <a:t>evices and support</a:t>
            </a:r>
          </a:p>
          <a:p>
            <a:pPr lvl="1">
              <a:buClr>
                <a:srgbClr val="FFC000"/>
              </a:buClr>
              <a:buSzPct val="80000"/>
              <a:buFont typeface="Wingdings" pitchFamily="2" charset="2"/>
              <a:buChar char="Ø"/>
            </a:pPr>
            <a:r>
              <a:rPr lang="en-GB" sz="2400" dirty="0"/>
              <a:t>p</a:t>
            </a:r>
            <a:r>
              <a:rPr lang="en-GB" sz="2400" dirty="0" smtClean="0"/>
              <a:t>articipation</a:t>
            </a:r>
          </a:p>
          <a:p>
            <a:pPr lvl="1">
              <a:buClr>
                <a:srgbClr val="FFC000"/>
              </a:buClr>
              <a:buSzPct val="80000"/>
              <a:buFont typeface="Wingdings" pitchFamily="2" charset="2"/>
              <a:buChar char="Ø"/>
            </a:pPr>
            <a:r>
              <a:rPr lang="en-GB" sz="2400" dirty="0"/>
              <a:t>a</a:t>
            </a:r>
            <a:r>
              <a:rPr lang="en-GB" sz="2400" dirty="0" smtClean="0"/>
              <a:t>ction</a:t>
            </a:r>
          </a:p>
        </p:txBody>
      </p:sp>
    </p:spTree>
    <p:extLst>
      <p:ext uri="{BB962C8B-B14F-4D97-AF65-F5344CB8AC3E}">
        <p14:creationId xmlns:p14="http://schemas.microsoft.com/office/powerpoint/2010/main" val="19148701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23528" y="1052736"/>
            <a:ext cx="8568952" cy="5386090"/>
          </a:xfrm>
          <a:prstGeom prst="rect">
            <a:avLst/>
          </a:prstGeom>
          <a:noFill/>
          <a:ln w="9525">
            <a:noFill/>
            <a:miter lim="800000"/>
            <a:headEnd/>
            <a:tailEnd/>
          </a:ln>
          <a:effectLst/>
        </p:spPr>
        <p:txBody>
          <a:bodyPr wrap="square">
            <a:spAutoFit/>
          </a:bodyPr>
          <a:lstStyle/>
          <a:p>
            <a:pPr marL="534988" indent="-452438">
              <a:spcBef>
                <a:spcPts val="1200"/>
              </a:spcBef>
              <a:buClr>
                <a:srgbClr val="FFC000"/>
              </a:buClr>
              <a:buFont typeface="Wingdings" pitchFamily="2" charset="2"/>
              <a:buChar char="Ø"/>
            </a:pPr>
            <a:r>
              <a:rPr lang="en-GB" sz="2400" dirty="0" smtClean="0">
                <a:solidFill>
                  <a:srgbClr val="FFC000"/>
                </a:solidFill>
              </a:rPr>
              <a:t>Formality</a:t>
            </a:r>
            <a:r>
              <a:rPr lang="en-GB" sz="2400" dirty="0" smtClean="0"/>
              <a:t> </a:t>
            </a:r>
            <a:r>
              <a:rPr lang="en-GB" sz="2400" dirty="0"/>
              <a:t>(speech, dress, deportment, seating, use of space)</a:t>
            </a:r>
          </a:p>
          <a:p>
            <a:pPr marL="534988" indent="-452438">
              <a:spcBef>
                <a:spcPts val="1200"/>
              </a:spcBef>
              <a:buClr>
                <a:srgbClr val="FFC000"/>
              </a:buClr>
              <a:buFont typeface="Wingdings" pitchFamily="2" charset="2"/>
              <a:buChar char="Ø"/>
            </a:pPr>
            <a:r>
              <a:rPr lang="en-GB" sz="2400" dirty="0" smtClean="0">
                <a:solidFill>
                  <a:srgbClr val="FFC000"/>
                </a:solidFill>
              </a:rPr>
              <a:t>Bodily </a:t>
            </a:r>
            <a:r>
              <a:rPr lang="en-GB" sz="2400" dirty="0">
                <a:solidFill>
                  <a:srgbClr val="FFC000"/>
                </a:solidFill>
              </a:rPr>
              <a:t>adornment </a:t>
            </a:r>
            <a:r>
              <a:rPr lang="en-GB" sz="2400" dirty="0"/>
              <a:t>and transformation (scarring, tattooing, sub-incision etc.)</a:t>
            </a:r>
          </a:p>
          <a:p>
            <a:pPr marL="534988" indent="-452438">
              <a:spcBef>
                <a:spcPts val="1200"/>
              </a:spcBef>
              <a:buClr>
                <a:srgbClr val="FFC000"/>
              </a:buClr>
              <a:buFont typeface="Wingdings" pitchFamily="2" charset="2"/>
              <a:buChar char="Ø"/>
            </a:pPr>
            <a:r>
              <a:rPr lang="en-GB" sz="2400" dirty="0" smtClean="0">
                <a:solidFill>
                  <a:srgbClr val="FFC000"/>
                </a:solidFill>
              </a:rPr>
              <a:t>Role </a:t>
            </a:r>
            <a:r>
              <a:rPr lang="en-GB" sz="2400" dirty="0">
                <a:solidFill>
                  <a:srgbClr val="FFC000"/>
                </a:solidFill>
              </a:rPr>
              <a:t>reversal </a:t>
            </a:r>
            <a:r>
              <a:rPr lang="en-GB" sz="2400" dirty="0"/>
              <a:t>(masquerade, eating, sexual codes)</a:t>
            </a:r>
          </a:p>
          <a:p>
            <a:pPr marL="534988" indent="-452438">
              <a:spcBef>
                <a:spcPts val="1200"/>
              </a:spcBef>
              <a:buClr>
                <a:srgbClr val="FFC000"/>
              </a:buClr>
              <a:buFont typeface="Wingdings" pitchFamily="2" charset="2"/>
              <a:buChar char="Ø"/>
            </a:pPr>
            <a:r>
              <a:rPr lang="en-GB" sz="2400" dirty="0" smtClean="0">
                <a:solidFill>
                  <a:srgbClr val="FFC000"/>
                </a:solidFill>
              </a:rPr>
              <a:t>Ordeals </a:t>
            </a:r>
            <a:r>
              <a:rPr lang="en-GB" sz="2400" dirty="0">
                <a:solidFill>
                  <a:srgbClr val="FFC000"/>
                </a:solidFill>
              </a:rPr>
              <a:t>and judgements </a:t>
            </a:r>
            <a:r>
              <a:rPr lang="en-GB" sz="2400" dirty="0"/>
              <a:t>(resolutions, oaths, trials)</a:t>
            </a:r>
          </a:p>
          <a:p>
            <a:pPr marL="534988" indent="-452438">
              <a:spcBef>
                <a:spcPts val="1200"/>
              </a:spcBef>
              <a:buClr>
                <a:srgbClr val="FFC000"/>
              </a:buClr>
              <a:buFont typeface="Wingdings" pitchFamily="2" charset="2"/>
              <a:buChar char="Ø"/>
            </a:pPr>
            <a:r>
              <a:rPr lang="en-GB" sz="2400" dirty="0" smtClean="0">
                <a:solidFill>
                  <a:srgbClr val="FFC000"/>
                </a:solidFill>
              </a:rPr>
              <a:t>Gift </a:t>
            </a:r>
            <a:r>
              <a:rPr lang="en-GB" sz="2400" dirty="0">
                <a:solidFill>
                  <a:srgbClr val="FFC000"/>
                </a:solidFill>
              </a:rPr>
              <a:t>exchange </a:t>
            </a:r>
            <a:r>
              <a:rPr lang="en-GB" sz="2400" dirty="0"/>
              <a:t>(gifts, obligations, offerings, sacrifices)</a:t>
            </a:r>
          </a:p>
          <a:p>
            <a:pPr marL="534988" indent="-452438">
              <a:spcBef>
                <a:spcPts val="1200"/>
              </a:spcBef>
              <a:buClr>
                <a:srgbClr val="FFC000"/>
              </a:buClr>
              <a:buFont typeface="Wingdings" pitchFamily="2" charset="2"/>
              <a:buChar char="Ø"/>
            </a:pPr>
            <a:r>
              <a:rPr lang="en-GB" sz="2400" dirty="0" smtClean="0">
                <a:solidFill>
                  <a:srgbClr val="FFC000"/>
                </a:solidFill>
              </a:rPr>
              <a:t>Feasting </a:t>
            </a:r>
            <a:r>
              <a:rPr lang="en-GB" sz="2400" dirty="0">
                <a:solidFill>
                  <a:srgbClr val="FFC000"/>
                </a:solidFill>
              </a:rPr>
              <a:t>and fasting </a:t>
            </a:r>
            <a:r>
              <a:rPr lang="en-GB" sz="2400" dirty="0"/>
              <a:t>(parties, special food, excessive food and drink)</a:t>
            </a:r>
          </a:p>
          <a:p>
            <a:pPr marL="534988" indent="-452438">
              <a:spcBef>
                <a:spcPts val="1200"/>
              </a:spcBef>
              <a:buClr>
                <a:srgbClr val="FFC000"/>
              </a:buClr>
              <a:buFont typeface="Wingdings" pitchFamily="2" charset="2"/>
              <a:buChar char="Ø"/>
            </a:pPr>
            <a:r>
              <a:rPr lang="en-GB" sz="2400" dirty="0">
                <a:solidFill>
                  <a:srgbClr val="FFC000"/>
                </a:solidFill>
              </a:rPr>
              <a:t>Purification and pollution</a:t>
            </a:r>
          </a:p>
          <a:p>
            <a:pPr marL="534988" indent="-452438">
              <a:spcBef>
                <a:spcPts val="1200"/>
              </a:spcBef>
              <a:buClr>
                <a:srgbClr val="FFC000"/>
              </a:buClr>
              <a:buFont typeface="Wingdings" pitchFamily="2" charset="2"/>
              <a:buChar char="Ø"/>
            </a:pPr>
            <a:r>
              <a:rPr lang="en-GB" sz="2400" dirty="0" smtClean="0"/>
              <a:t>Accessing </a:t>
            </a:r>
            <a:r>
              <a:rPr lang="en-GB" sz="2400" dirty="0"/>
              <a:t>the </a:t>
            </a:r>
            <a:r>
              <a:rPr lang="en-GB" sz="2400" dirty="0">
                <a:solidFill>
                  <a:srgbClr val="FFC000"/>
                </a:solidFill>
              </a:rPr>
              <a:t>supernatural</a:t>
            </a:r>
            <a:r>
              <a:rPr lang="en-GB" sz="2400" dirty="0"/>
              <a:t> and the dead</a:t>
            </a:r>
          </a:p>
          <a:p>
            <a:pPr marL="534988" indent="-452438">
              <a:spcBef>
                <a:spcPts val="1200"/>
              </a:spcBef>
              <a:buClr>
                <a:srgbClr val="FFC000"/>
              </a:buClr>
              <a:buFont typeface="Wingdings" pitchFamily="2" charset="2"/>
              <a:buChar char="Ø"/>
            </a:pPr>
            <a:r>
              <a:rPr lang="en-GB" sz="2400" dirty="0" smtClean="0"/>
              <a:t>Metaphors </a:t>
            </a:r>
            <a:r>
              <a:rPr lang="en-GB" sz="2400" dirty="0"/>
              <a:t>of </a:t>
            </a:r>
            <a:r>
              <a:rPr lang="en-GB" sz="2400" dirty="0">
                <a:solidFill>
                  <a:srgbClr val="FFC000"/>
                </a:solidFill>
              </a:rPr>
              <a:t>growth, fertility and decay</a:t>
            </a:r>
            <a:endParaRPr lang="en-US" sz="2400" dirty="0">
              <a:solidFill>
                <a:srgbClr val="FFC000"/>
              </a:solidFill>
            </a:endParaRPr>
          </a:p>
        </p:txBody>
      </p:sp>
      <p:sp>
        <p:nvSpPr>
          <p:cNvPr id="2" name="Title 1"/>
          <p:cNvSpPr>
            <a:spLocks noGrp="1"/>
          </p:cNvSpPr>
          <p:nvPr>
            <p:ph type="title"/>
          </p:nvPr>
        </p:nvSpPr>
        <p:spPr>
          <a:xfrm>
            <a:off x="457200" y="-27384"/>
            <a:ext cx="8229600" cy="1143000"/>
          </a:xfrm>
        </p:spPr>
        <p:txBody>
          <a:bodyPr>
            <a:normAutofit/>
          </a:bodyPr>
          <a:lstStyle/>
          <a:p>
            <a:r>
              <a:rPr lang="en-GB" sz="3200" dirty="0" smtClean="0"/>
              <a:t>Elements of ritual practices</a:t>
            </a:r>
            <a:endParaRPr lang="en-GB" sz="3200" dirty="0"/>
          </a:p>
        </p:txBody>
      </p:sp>
    </p:spTree>
    <p:extLst>
      <p:ext uri="{BB962C8B-B14F-4D97-AF65-F5344CB8AC3E}">
        <p14:creationId xmlns:p14="http://schemas.microsoft.com/office/powerpoint/2010/main" val="56810651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406250" y="1268760"/>
            <a:ext cx="8630246" cy="4478149"/>
          </a:xfrm>
          <a:prstGeom prst="rect">
            <a:avLst/>
          </a:prstGeom>
          <a:noFill/>
          <a:ln w="9525">
            <a:noFill/>
            <a:miter lim="800000"/>
            <a:headEnd/>
            <a:tailEnd/>
          </a:ln>
          <a:effectLst/>
        </p:spPr>
        <p:txBody>
          <a:bodyPr wrap="square">
            <a:spAutoFit/>
          </a:bodyPr>
          <a:lstStyle/>
          <a:p>
            <a:pPr marL="342900" indent="-342900">
              <a:spcBef>
                <a:spcPts val="1800"/>
              </a:spcBef>
              <a:spcAft>
                <a:spcPts val="1800"/>
              </a:spcAft>
              <a:buClr>
                <a:srgbClr val="FFC000"/>
              </a:buClr>
              <a:buSzPct val="80000"/>
              <a:buFont typeface="Wingdings" pitchFamily="2" charset="2"/>
              <a:buChar char="Ø"/>
            </a:pPr>
            <a:r>
              <a:rPr lang="en-GB" sz="2400" dirty="0" smtClean="0"/>
              <a:t>Concepts of fear of the vengeful dead</a:t>
            </a:r>
          </a:p>
          <a:p>
            <a:pPr marL="342900" indent="-342900">
              <a:spcBef>
                <a:spcPts val="1800"/>
              </a:spcBef>
              <a:spcAft>
                <a:spcPts val="1800"/>
              </a:spcAft>
              <a:buClr>
                <a:srgbClr val="FFC000"/>
              </a:buClr>
              <a:buSzPct val="80000"/>
              <a:buFont typeface="Wingdings" pitchFamily="2" charset="2"/>
              <a:buChar char="Ø"/>
            </a:pPr>
            <a:r>
              <a:rPr lang="en-GB" sz="2400" dirty="0" err="1" smtClean="0"/>
              <a:t>Spirint</a:t>
            </a:r>
            <a:r>
              <a:rPr lang="en-GB" sz="2400" dirty="0" smtClean="0"/>
              <a:t> unable </a:t>
            </a:r>
            <a:r>
              <a:rPr lang="en-GB" sz="2400" dirty="0"/>
              <a:t>to find its way back </a:t>
            </a:r>
            <a:r>
              <a:rPr lang="en-GB" sz="2400" dirty="0" smtClean="0"/>
              <a:t>– </a:t>
            </a:r>
            <a:r>
              <a:rPr lang="en-GB" sz="2400" dirty="0"/>
              <a:t>disorienting the coffin</a:t>
            </a:r>
          </a:p>
          <a:p>
            <a:pPr marL="342900" indent="-342900">
              <a:spcBef>
                <a:spcPts val="1800"/>
              </a:spcBef>
              <a:spcAft>
                <a:spcPts val="1800"/>
              </a:spcAft>
              <a:buClr>
                <a:srgbClr val="FFC000"/>
              </a:buClr>
              <a:buSzPct val="80000"/>
              <a:buFont typeface="Wingdings" pitchFamily="2" charset="2"/>
              <a:buChar char="Ø"/>
            </a:pPr>
            <a:r>
              <a:rPr lang="en-GB" sz="2400" dirty="0"/>
              <a:t>Severing the link with the dead – cutting threads, crossing water</a:t>
            </a:r>
          </a:p>
          <a:p>
            <a:pPr marL="342900" indent="-342900">
              <a:spcBef>
                <a:spcPts val="1800"/>
              </a:spcBef>
              <a:spcAft>
                <a:spcPts val="1800"/>
              </a:spcAft>
              <a:buClr>
                <a:srgbClr val="FFC000"/>
              </a:buClr>
              <a:buSzPct val="80000"/>
              <a:buFont typeface="Wingdings" pitchFamily="2" charset="2"/>
              <a:buChar char="Ø"/>
            </a:pPr>
            <a:r>
              <a:rPr lang="en-GB" sz="2400" dirty="0"/>
              <a:t>Keeping the dead separate – changing names, maintaining symbolic distance (tomb and house orientations, above/below, near/far, flesh/bones)</a:t>
            </a:r>
          </a:p>
          <a:p>
            <a:pPr>
              <a:spcBef>
                <a:spcPct val="50000"/>
              </a:spcBef>
              <a:buClr>
                <a:srgbClr val="FFC000"/>
              </a:buClr>
              <a:buSzPct val="80000"/>
            </a:pPr>
            <a:endParaRPr lang="en-GB" sz="2400" dirty="0"/>
          </a:p>
        </p:txBody>
      </p:sp>
      <p:sp>
        <p:nvSpPr>
          <p:cNvPr id="2" name="Title 1"/>
          <p:cNvSpPr>
            <a:spLocks noGrp="1"/>
          </p:cNvSpPr>
          <p:nvPr>
            <p:ph type="title"/>
          </p:nvPr>
        </p:nvSpPr>
        <p:spPr>
          <a:xfrm>
            <a:off x="539552" y="125760"/>
            <a:ext cx="8229600" cy="1143000"/>
          </a:xfrm>
        </p:spPr>
        <p:txBody>
          <a:bodyPr>
            <a:noAutofit/>
          </a:bodyPr>
          <a:lstStyle/>
          <a:p>
            <a:r>
              <a:rPr lang="en-GB" sz="3200" dirty="0"/>
              <a:t>Separating the </a:t>
            </a:r>
            <a:r>
              <a:rPr lang="en-GB" sz="3200" dirty="0" smtClean="0"/>
              <a:t>dead </a:t>
            </a:r>
            <a:r>
              <a:rPr lang="en-GB" sz="3200" dirty="0"/>
              <a:t>from the </a:t>
            </a:r>
            <a:r>
              <a:rPr lang="en-GB" sz="3200" dirty="0" smtClean="0"/>
              <a:t>living</a:t>
            </a:r>
            <a:endParaRPr lang="en-GB" sz="3200" dirty="0"/>
          </a:p>
        </p:txBody>
      </p:sp>
    </p:spTree>
    <p:extLst>
      <p:ext uri="{BB962C8B-B14F-4D97-AF65-F5344CB8AC3E}">
        <p14:creationId xmlns:p14="http://schemas.microsoft.com/office/powerpoint/2010/main" val="328678085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432049" y="1268760"/>
            <a:ext cx="8460431" cy="4893647"/>
          </a:xfrm>
          <a:prstGeom prst="rect">
            <a:avLst/>
          </a:prstGeom>
          <a:noFill/>
          <a:ln w="9525">
            <a:noFill/>
            <a:miter lim="800000"/>
            <a:headEnd/>
            <a:tailEnd/>
          </a:ln>
          <a:effectLst/>
        </p:spPr>
        <p:txBody>
          <a:bodyPr wrap="square">
            <a:spAutoFit/>
          </a:bodyPr>
          <a:lstStyle/>
          <a:p>
            <a:pPr marL="450850" indent="-450850">
              <a:spcBef>
                <a:spcPct val="50000"/>
              </a:spcBef>
              <a:buClr>
                <a:srgbClr val="FFC000"/>
              </a:buClr>
              <a:buSzPct val="80000"/>
              <a:buFont typeface="Wingdings" pitchFamily="2" charset="2"/>
              <a:buChar char="Ø"/>
            </a:pPr>
            <a:r>
              <a:rPr lang="en-GB" sz="2400" dirty="0" smtClean="0"/>
              <a:t>Material </a:t>
            </a:r>
            <a:r>
              <a:rPr lang="en-GB" sz="2400" dirty="0"/>
              <a:t>culture of death – coffins, hearses, </a:t>
            </a:r>
            <a:r>
              <a:rPr lang="en-GB" sz="2400" dirty="0" smtClean="0"/>
              <a:t>wreaths</a:t>
            </a:r>
            <a:endParaRPr lang="en-GB" sz="2400" dirty="0"/>
          </a:p>
          <a:p>
            <a:pPr marL="450850" indent="-450850">
              <a:spcBef>
                <a:spcPct val="50000"/>
              </a:spcBef>
              <a:buClr>
                <a:srgbClr val="FFC000"/>
              </a:buClr>
              <a:buSzPct val="80000"/>
              <a:buFont typeface="Wingdings" pitchFamily="2" charset="2"/>
              <a:buChar char="Ø"/>
            </a:pPr>
            <a:r>
              <a:rPr lang="en-GB" sz="2400" dirty="0"/>
              <a:t>Languages of formality and informality </a:t>
            </a:r>
            <a:endParaRPr lang="en-GB" sz="2400" dirty="0" smtClean="0"/>
          </a:p>
          <a:p>
            <a:pPr marL="450850" indent="-450850">
              <a:spcBef>
                <a:spcPct val="50000"/>
              </a:spcBef>
              <a:buClr>
                <a:srgbClr val="FFC000"/>
              </a:buClr>
              <a:buSzPct val="80000"/>
              <a:buFont typeface="Wingdings" pitchFamily="2" charset="2"/>
              <a:buChar char="Ø"/>
            </a:pPr>
            <a:r>
              <a:rPr lang="en-GB" sz="2400" dirty="0" smtClean="0"/>
              <a:t>New outfit for the corpse/ special costume </a:t>
            </a:r>
          </a:p>
          <a:p>
            <a:pPr marL="450850" indent="-450850">
              <a:spcBef>
                <a:spcPct val="50000"/>
              </a:spcBef>
              <a:buClr>
                <a:srgbClr val="FFC000"/>
              </a:buClr>
              <a:buSzPct val="80000"/>
              <a:buFont typeface="Wingdings" pitchFamily="2" charset="2"/>
              <a:buChar char="Ø"/>
            </a:pPr>
            <a:r>
              <a:rPr lang="en-GB" sz="2400" dirty="0" smtClean="0"/>
              <a:t>Taking </a:t>
            </a:r>
            <a:r>
              <a:rPr lang="en-GB" sz="2400" dirty="0"/>
              <a:t>on the pollution of death</a:t>
            </a:r>
          </a:p>
          <a:p>
            <a:pPr marL="450850" indent="-450850">
              <a:spcBef>
                <a:spcPct val="50000"/>
              </a:spcBef>
              <a:buClr>
                <a:srgbClr val="FFC000"/>
              </a:buClr>
              <a:buSzPct val="80000"/>
              <a:buFont typeface="Wingdings" pitchFamily="2" charset="2"/>
              <a:buChar char="Ø"/>
            </a:pPr>
            <a:r>
              <a:rPr lang="en-GB" sz="2400" dirty="0" smtClean="0"/>
              <a:t>Destroy </a:t>
            </a:r>
            <a:r>
              <a:rPr lang="en-GB" sz="2400" dirty="0"/>
              <a:t>artefacts polluted by death </a:t>
            </a:r>
            <a:endParaRPr lang="en-GB" sz="2400" dirty="0" smtClean="0"/>
          </a:p>
          <a:p>
            <a:pPr marL="450850" indent="-450850">
              <a:spcBef>
                <a:spcPct val="50000"/>
              </a:spcBef>
              <a:buClr>
                <a:srgbClr val="FFC000"/>
              </a:buClr>
              <a:buSzPct val="80000"/>
              <a:buFont typeface="Wingdings" pitchFamily="2" charset="2"/>
              <a:buChar char="Ø"/>
            </a:pPr>
            <a:r>
              <a:rPr lang="en-GB" sz="2400" dirty="0" smtClean="0"/>
              <a:t>‘</a:t>
            </a:r>
            <a:r>
              <a:rPr lang="en-GB" sz="2400" dirty="0"/>
              <a:t>Killing’ of artefacts to accompany the dead</a:t>
            </a:r>
          </a:p>
          <a:p>
            <a:pPr marL="450850" indent="-450850">
              <a:spcBef>
                <a:spcPct val="50000"/>
              </a:spcBef>
              <a:buClr>
                <a:srgbClr val="FFC000"/>
              </a:buClr>
              <a:buSzPct val="80000"/>
              <a:buFont typeface="Wingdings" pitchFamily="2" charset="2"/>
              <a:buChar char="Ø"/>
            </a:pPr>
            <a:r>
              <a:rPr lang="en-GB" sz="2400" dirty="0"/>
              <a:t>Heirlooms and inheritance</a:t>
            </a:r>
          </a:p>
          <a:p>
            <a:pPr marL="450850" indent="-450850">
              <a:spcBef>
                <a:spcPct val="50000"/>
              </a:spcBef>
              <a:buClr>
                <a:srgbClr val="FFC000"/>
              </a:buClr>
              <a:buSzPct val="80000"/>
              <a:buFont typeface="Wingdings" pitchFamily="2" charset="2"/>
              <a:buChar char="Ø"/>
            </a:pPr>
            <a:r>
              <a:rPr lang="en-GB" sz="2400" dirty="0"/>
              <a:t>Old and broken vs. new and unused</a:t>
            </a:r>
          </a:p>
          <a:p>
            <a:pPr marL="450850" indent="-450850">
              <a:spcBef>
                <a:spcPct val="50000"/>
              </a:spcBef>
              <a:buClr>
                <a:srgbClr val="FFC000"/>
              </a:buClr>
              <a:buSzPct val="80000"/>
              <a:buFont typeface="Wingdings" pitchFamily="2" charset="2"/>
              <a:buChar char="Ø"/>
            </a:pPr>
            <a:r>
              <a:rPr lang="en-GB" sz="2400" dirty="0"/>
              <a:t>Containing the corpse – boxes, coffins, winding </a:t>
            </a:r>
            <a:r>
              <a:rPr lang="en-GB" sz="2400" dirty="0" smtClean="0"/>
              <a:t>sheets</a:t>
            </a:r>
            <a:endParaRPr lang="en-GB" sz="2400" dirty="0"/>
          </a:p>
        </p:txBody>
      </p:sp>
      <p:sp>
        <p:nvSpPr>
          <p:cNvPr id="2" name="Title 1"/>
          <p:cNvSpPr>
            <a:spLocks noGrp="1"/>
          </p:cNvSpPr>
          <p:nvPr>
            <p:ph type="title"/>
          </p:nvPr>
        </p:nvSpPr>
        <p:spPr>
          <a:xfrm>
            <a:off x="457200" y="116632"/>
            <a:ext cx="8229600" cy="1143000"/>
          </a:xfrm>
        </p:spPr>
        <p:txBody>
          <a:bodyPr>
            <a:noAutofit/>
          </a:bodyPr>
          <a:lstStyle/>
          <a:p>
            <a:r>
              <a:rPr lang="en-GB" sz="3200" dirty="0"/>
              <a:t>Artefacts of separation and </a:t>
            </a:r>
            <a:r>
              <a:rPr lang="en-GB" sz="3200" dirty="0" smtClean="0"/>
              <a:t>transition</a:t>
            </a:r>
            <a:endParaRPr lang="en-GB" sz="3200" dirty="0"/>
          </a:p>
        </p:txBody>
      </p:sp>
    </p:spTree>
    <p:extLst>
      <p:ext uri="{BB962C8B-B14F-4D97-AF65-F5344CB8AC3E}">
        <p14:creationId xmlns:p14="http://schemas.microsoft.com/office/powerpoint/2010/main" val="5602993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395536" y="1542846"/>
            <a:ext cx="8136904" cy="6278642"/>
          </a:xfrm>
          <a:prstGeom prst="rect">
            <a:avLst/>
          </a:prstGeom>
          <a:noFill/>
          <a:ln w="9525">
            <a:noFill/>
            <a:miter lim="800000"/>
            <a:headEnd/>
            <a:tailEnd/>
          </a:ln>
          <a:effectLst/>
        </p:spPr>
        <p:txBody>
          <a:bodyPr wrap="square">
            <a:spAutoFit/>
          </a:bodyPr>
          <a:lstStyle/>
          <a:p>
            <a:pPr marL="533400" indent="-533400">
              <a:spcBef>
                <a:spcPts val="2400"/>
              </a:spcBef>
              <a:spcAft>
                <a:spcPts val="1800"/>
              </a:spcAft>
              <a:buFont typeface="Wingdings" pitchFamily="2" charset="2"/>
              <a:buChar char="Ø"/>
            </a:pPr>
            <a:r>
              <a:rPr lang="en-GB" sz="2400" dirty="0" smtClean="0">
                <a:solidFill>
                  <a:srgbClr val="FFC000"/>
                </a:solidFill>
              </a:rPr>
              <a:t>Pollution and purity </a:t>
            </a:r>
            <a:r>
              <a:rPr lang="en-GB" sz="2400" dirty="0" smtClean="0"/>
              <a:t>e.g. washing the body</a:t>
            </a:r>
          </a:p>
          <a:p>
            <a:pPr marL="533400" indent="-533400">
              <a:spcBef>
                <a:spcPts val="2400"/>
              </a:spcBef>
              <a:spcAft>
                <a:spcPts val="1800"/>
              </a:spcAft>
              <a:buFont typeface="Wingdings" pitchFamily="2" charset="2"/>
              <a:buChar char="Ø"/>
            </a:pPr>
            <a:r>
              <a:rPr lang="en-GB" sz="2400" dirty="0" smtClean="0">
                <a:solidFill>
                  <a:srgbClr val="FFC000"/>
                </a:solidFill>
              </a:rPr>
              <a:t>Decay, fertility and sex </a:t>
            </a:r>
            <a:r>
              <a:rPr lang="en-GB" sz="2400" dirty="0" smtClean="0"/>
              <a:t>e.g. rotting and fermenting vs. fertility and regeneration</a:t>
            </a:r>
          </a:p>
          <a:p>
            <a:pPr marL="533400" indent="-533400">
              <a:spcBef>
                <a:spcPts val="2400"/>
              </a:spcBef>
              <a:spcAft>
                <a:spcPts val="1800"/>
              </a:spcAft>
              <a:buFont typeface="Wingdings" pitchFamily="2" charset="2"/>
              <a:buChar char="Ø"/>
            </a:pPr>
            <a:r>
              <a:rPr lang="en-GB" sz="2400" dirty="0" smtClean="0">
                <a:solidFill>
                  <a:srgbClr val="FFC000"/>
                </a:solidFill>
              </a:rPr>
              <a:t>Rites of Reversal </a:t>
            </a:r>
            <a:r>
              <a:rPr lang="en-GB" sz="2400" dirty="0" smtClean="0"/>
              <a:t>e.g. clothing </a:t>
            </a:r>
            <a:r>
              <a:rPr lang="en-GB" sz="2400" dirty="0"/>
              <a:t>inside </a:t>
            </a:r>
            <a:r>
              <a:rPr lang="en-GB" sz="2400" dirty="0" smtClean="0"/>
              <a:t>out, walking backwards</a:t>
            </a:r>
          </a:p>
          <a:p>
            <a:pPr>
              <a:spcBef>
                <a:spcPts val="2400"/>
              </a:spcBef>
              <a:spcAft>
                <a:spcPts val="1800"/>
              </a:spcAft>
            </a:pPr>
            <a:endParaRPr lang="en-GB" sz="2400" dirty="0" smtClean="0"/>
          </a:p>
          <a:p>
            <a:pPr>
              <a:spcBef>
                <a:spcPts val="2400"/>
              </a:spcBef>
              <a:spcAft>
                <a:spcPts val="1800"/>
              </a:spcAft>
            </a:pPr>
            <a:endParaRPr lang="en-GB" sz="2400" dirty="0"/>
          </a:p>
          <a:p>
            <a:pPr>
              <a:spcBef>
                <a:spcPts val="2400"/>
              </a:spcBef>
              <a:spcAft>
                <a:spcPts val="1800"/>
              </a:spcAft>
            </a:pPr>
            <a:endParaRPr lang="en-GB" sz="2400" dirty="0"/>
          </a:p>
          <a:p>
            <a:pPr>
              <a:spcBef>
                <a:spcPts val="2400"/>
              </a:spcBef>
              <a:spcAft>
                <a:spcPts val="1800"/>
              </a:spcAft>
            </a:pPr>
            <a:endParaRPr lang="en-GB" sz="2400" dirty="0"/>
          </a:p>
        </p:txBody>
      </p:sp>
      <p:sp>
        <p:nvSpPr>
          <p:cNvPr id="2" name="Title 1"/>
          <p:cNvSpPr>
            <a:spLocks noGrp="1"/>
          </p:cNvSpPr>
          <p:nvPr>
            <p:ph type="title"/>
          </p:nvPr>
        </p:nvSpPr>
        <p:spPr>
          <a:xfrm>
            <a:off x="395536" y="197768"/>
            <a:ext cx="8229600" cy="1143000"/>
          </a:xfrm>
        </p:spPr>
        <p:txBody>
          <a:bodyPr>
            <a:normAutofit/>
          </a:bodyPr>
          <a:lstStyle/>
          <a:p>
            <a:r>
              <a:rPr lang="en-GB" sz="3200" dirty="0" smtClean="0"/>
              <a:t>Themes </a:t>
            </a:r>
            <a:endParaRPr lang="en-GB" sz="3200" dirty="0"/>
          </a:p>
        </p:txBody>
      </p:sp>
    </p:spTree>
    <p:extLst>
      <p:ext uri="{BB962C8B-B14F-4D97-AF65-F5344CB8AC3E}">
        <p14:creationId xmlns:p14="http://schemas.microsoft.com/office/powerpoint/2010/main" val="21593463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8229600" cy="6408712"/>
          </a:xfrm>
        </p:spPr>
        <p:txBody>
          <a:bodyPr>
            <a:normAutofit/>
          </a:bodyPr>
          <a:lstStyle/>
          <a:p>
            <a:pPr marL="0" indent="0">
              <a:spcBef>
                <a:spcPct val="50000"/>
              </a:spcBef>
              <a:buNone/>
            </a:pPr>
            <a:r>
              <a:rPr lang="en-GB" sz="2400" dirty="0">
                <a:solidFill>
                  <a:srgbClr val="FFC000"/>
                </a:solidFill>
              </a:rPr>
              <a:t>Food and feasting</a:t>
            </a:r>
          </a:p>
          <a:p>
            <a:pPr>
              <a:spcBef>
                <a:spcPct val="50000"/>
              </a:spcBef>
              <a:buClr>
                <a:srgbClr val="FFC000"/>
              </a:buClr>
              <a:buSzPct val="80000"/>
              <a:buFont typeface="Wingdings" panose="05000000000000000000" pitchFamily="2" charset="2"/>
              <a:buChar char="Ø"/>
            </a:pPr>
            <a:r>
              <a:rPr lang="en-GB" sz="2400" dirty="0"/>
              <a:t>Feasts for the dead – collective and individual</a:t>
            </a:r>
          </a:p>
          <a:p>
            <a:pPr marL="0" indent="0">
              <a:spcBef>
                <a:spcPct val="50000"/>
              </a:spcBef>
              <a:buSzPct val="80000"/>
              <a:buNone/>
            </a:pPr>
            <a:r>
              <a:rPr lang="en-GB" sz="2400" dirty="0" smtClean="0"/>
              <a:t>e.g. </a:t>
            </a:r>
            <a:r>
              <a:rPr lang="en-GB" sz="2400" dirty="0" err="1" smtClean="0"/>
              <a:t>Gawai</a:t>
            </a:r>
            <a:r>
              <a:rPr lang="en-GB" sz="2400" dirty="0" smtClean="0"/>
              <a:t> </a:t>
            </a:r>
            <a:r>
              <a:rPr lang="en-GB" sz="2400" dirty="0" err="1"/>
              <a:t>Antu</a:t>
            </a:r>
            <a:r>
              <a:rPr lang="en-GB" sz="2400" dirty="0"/>
              <a:t> – </a:t>
            </a:r>
            <a:r>
              <a:rPr lang="en-GB" sz="2400" dirty="0" smtClean="0"/>
              <a:t>Festival of the Dead. </a:t>
            </a:r>
            <a:r>
              <a:rPr lang="en-GB" sz="2400" dirty="0" err="1" smtClean="0"/>
              <a:t>Calendrical</a:t>
            </a:r>
            <a:r>
              <a:rPr lang="en-GB" sz="2400" dirty="0" smtClean="0"/>
              <a:t> </a:t>
            </a:r>
            <a:r>
              <a:rPr lang="en-GB" sz="2400" dirty="0"/>
              <a:t>festival of the ancestors </a:t>
            </a:r>
            <a:r>
              <a:rPr lang="en-GB" sz="2400" dirty="0" smtClean="0"/>
              <a:t>by the </a:t>
            </a:r>
            <a:r>
              <a:rPr lang="en-GB" sz="2400" dirty="0" err="1"/>
              <a:t>Iban</a:t>
            </a:r>
            <a:r>
              <a:rPr lang="en-GB" sz="2400" dirty="0"/>
              <a:t> of </a:t>
            </a:r>
            <a:r>
              <a:rPr lang="en-GB" sz="2400" dirty="0" smtClean="0"/>
              <a:t>Borneo. </a:t>
            </a:r>
          </a:p>
          <a:p>
            <a:pPr marL="0" indent="0">
              <a:spcBef>
                <a:spcPct val="50000"/>
              </a:spcBef>
              <a:buNone/>
            </a:pPr>
            <a:endParaRPr lang="en-GB" sz="2400" dirty="0" smtClean="0"/>
          </a:p>
          <a:p>
            <a:pPr marL="0" indent="0">
              <a:spcBef>
                <a:spcPct val="50000"/>
              </a:spcBef>
              <a:buNone/>
            </a:pPr>
            <a:endParaRPr lang="en-GB" sz="2400" b="1" dirty="0" smtClean="0"/>
          </a:p>
          <a:p>
            <a:pPr marL="0" indent="0">
              <a:spcBef>
                <a:spcPct val="50000"/>
              </a:spcBef>
              <a:buNone/>
            </a:pPr>
            <a:endParaRPr lang="en-GB" sz="2400" dirty="0" smtClean="0">
              <a:solidFill>
                <a:srgbClr val="FFC000"/>
              </a:solidFill>
            </a:endParaRPr>
          </a:p>
          <a:p>
            <a:pPr marL="0" indent="0">
              <a:spcBef>
                <a:spcPct val="50000"/>
              </a:spcBef>
              <a:buNone/>
            </a:pPr>
            <a:r>
              <a:rPr lang="en-GB" sz="2400" dirty="0" smtClean="0">
                <a:solidFill>
                  <a:srgbClr val="FFC000"/>
                </a:solidFill>
              </a:rPr>
              <a:t>Emotion and grief</a:t>
            </a:r>
          </a:p>
          <a:p>
            <a:pPr>
              <a:spcBef>
                <a:spcPct val="50000"/>
              </a:spcBef>
              <a:buClr>
                <a:srgbClr val="FFC000"/>
              </a:buClr>
              <a:buSzPct val="80000"/>
              <a:buFont typeface="Wingdings" pitchFamily="2" charset="2"/>
              <a:buChar char="Ø"/>
            </a:pPr>
            <a:r>
              <a:rPr lang="en-GB" sz="2400" dirty="0"/>
              <a:t>Different cultural expressions of grief</a:t>
            </a:r>
          </a:p>
          <a:p>
            <a:pPr>
              <a:spcBef>
                <a:spcPct val="50000"/>
              </a:spcBef>
              <a:buClr>
                <a:srgbClr val="FFC000"/>
              </a:buClr>
              <a:buSzPct val="80000"/>
              <a:buFont typeface="Wingdings" pitchFamily="2" charset="2"/>
              <a:buChar char="Ø"/>
            </a:pPr>
            <a:r>
              <a:rPr lang="en-GB" sz="2400" dirty="0" smtClean="0"/>
              <a:t>Who </a:t>
            </a:r>
            <a:r>
              <a:rPr lang="en-GB" sz="2400" dirty="0"/>
              <a:t>may mourn and who may not</a:t>
            </a:r>
          </a:p>
          <a:p>
            <a:pPr>
              <a:spcBef>
                <a:spcPct val="50000"/>
              </a:spcBef>
              <a:buClr>
                <a:srgbClr val="FFC000"/>
              </a:buClr>
              <a:buSzPct val="80000"/>
              <a:buFont typeface="Wingdings" pitchFamily="2" charset="2"/>
              <a:buChar char="Ø"/>
            </a:pPr>
            <a:r>
              <a:rPr lang="en-GB" sz="2400" dirty="0" smtClean="0"/>
              <a:t>Noise </a:t>
            </a:r>
            <a:r>
              <a:rPr lang="en-GB" sz="2400" dirty="0"/>
              <a:t>– very subdued or very loud (guns and drums)</a:t>
            </a:r>
          </a:p>
          <a:p>
            <a:pPr>
              <a:spcBef>
                <a:spcPct val="50000"/>
              </a:spcBef>
              <a:buSzPct val="80000"/>
              <a:buFont typeface="Wingdings" pitchFamily="2" charset="2"/>
              <a:buChar char="Ø"/>
            </a:pPr>
            <a:endParaRPr lang="en-GB" sz="2400" dirty="0"/>
          </a:p>
          <a:p>
            <a:endParaRPr lang="en-GB" sz="2400" dirty="0"/>
          </a:p>
        </p:txBody>
      </p:sp>
    </p:spTree>
    <p:extLst>
      <p:ext uri="{BB962C8B-B14F-4D97-AF65-F5344CB8AC3E}">
        <p14:creationId xmlns:p14="http://schemas.microsoft.com/office/powerpoint/2010/main" val="276210860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ChangeArrowheads="1"/>
          </p:cNvSpPr>
          <p:nvPr/>
        </p:nvSpPr>
        <p:spPr bwMode="auto">
          <a:xfrm>
            <a:off x="467544" y="1575945"/>
            <a:ext cx="8352928" cy="7109639"/>
          </a:xfrm>
          <a:prstGeom prst="rect">
            <a:avLst/>
          </a:prstGeom>
          <a:noFill/>
          <a:ln w="9525">
            <a:noFill/>
            <a:miter lim="800000"/>
            <a:headEnd/>
            <a:tailEnd/>
          </a:ln>
          <a:effectLst/>
        </p:spPr>
        <p:txBody>
          <a:bodyPr wrap="square">
            <a:spAutoFit/>
          </a:bodyPr>
          <a:lstStyle/>
          <a:p>
            <a:pPr marL="285750" indent="-285750">
              <a:spcBef>
                <a:spcPts val="2400"/>
              </a:spcBef>
              <a:spcAft>
                <a:spcPts val="2400"/>
              </a:spcAft>
              <a:buClr>
                <a:srgbClr val="FFC000"/>
              </a:buClr>
              <a:buSzPct val="80000"/>
              <a:buFont typeface="Wingdings" pitchFamily="2" charset="2"/>
              <a:buChar char="Ø"/>
            </a:pPr>
            <a:r>
              <a:rPr lang="en-GB" sz="2400" dirty="0" smtClean="0"/>
              <a:t>Death </a:t>
            </a:r>
            <a:r>
              <a:rPr lang="en-GB" sz="2400" dirty="0"/>
              <a:t>rites have </a:t>
            </a:r>
            <a:r>
              <a:rPr lang="en-GB" sz="2400" dirty="0">
                <a:solidFill>
                  <a:srgbClr val="FFC000"/>
                </a:solidFill>
              </a:rPr>
              <a:t>no universals</a:t>
            </a:r>
            <a:r>
              <a:rPr lang="en-GB" sz="2400" dirty="0"/>
              <a:t> </a:t>
            </a:r>
          </a:p>
          <a:p>
            <a:pPr marL="285750" indent="-285750">
              <a:spcBef>
                <a:spcPts val="2400"/>
              </a:spcBef>
              <a:spcAft>
                <a:spcPts val="2400"/>
              </a:spcAft>
              <a:buClr>
                <a:srgbClr val="FFC000"/>
              </a:buClr>
              <a:buSzPct val="80000"/>
              <a:buFont typeface="Wingdings" pitchFamily="2" charset="2"/>
              <a:buChar char="Ø"/>
            </a:pPr>
            <a:r>
              <a:rPr lang="en-GB" sz="2400" dirty="0" smtClean="0"/>
              <a:t>Death </a:t>
            </a:r>
            <a:r>
              <a:rPr lang="en-GB" sz="2400" dirty="0"/>
              <a:t>rituals should be </a:t>
            </a:r>
            <a:r>
              <a:rPr lang="en-GB" sz="2400" dirty="0">
                <a:solidFill>
                  <a:srgbClr val="FFC000"/>
                </a:solidFill>
              </a:rPr>
              <a:t>studied in </a:t>
            </a:r>
            <a:r>
              <a:rPr lang="en-GB" sz="2400" dirty="0" smtClean="0">
                <a:solidFill>
                  <a:srgbClr val="FFC000"/>
                </a:solidFill>
              </a:rPr>
              <a:t>context</a:t>
            </a:r>
            <a:endParaRPr lang="en-GB" sz="2400" dirty="0"/>
          </a:p>
          <a:p>
            <a:pPr marL="285750" indent="-285750">
              <a:spcBef>
                <a:spcPts val="2400"/>
              </a:spcBef>
              <a:spcAft>
                <a:spcPts val="2400"/>
              </a:spcAft>
              <a:buClr>
                <a:srgbClr val="FFC000"/>
              </a:buClr>
              <a:buSzPct val="80000"/>
              <a:buFont typeface="Wingdings" pitchFamily="2" charset="2"/>
              <a:buChar char="Ø"/>
            </a:pPr>
            <a:r>
              <a:rPr lang="en-GB" sz="2400" dirty="0" smtClean="0"/>
              <a:t>Archaeologists </a:t>
            </a:r>
            <a:r>
              <a:rPr lang="en-GB" sz="2400" dirty="0"/>
              <a:t>study the origins, development and </a:t>
            </a:r>
            <a:r>
              <a:rPr lang="en-GB" sz="2400" dirty="0" smtClean="0"/>
              <a:t>diversity </a:t>
            </a:r>
            <a:r>
              <a:rPr lang="en-GB" sz="2400" dirty="0"/>
              <a:t>of funerary </a:t>
            </a:r>
            <a:r>
              <a:rPr lang="en-GB" sz="2400" dirty="0" smtClean="0"/>
              <a:t>rites </a:t>
            </a:r>
          </a:p>
          <a:p>
            <a:pPr marL="285750" indent="-285750">
              <a:spcBef>
                <a:spcPts val="2400"/>
              </a:spcBef>
              <a:spcAft>
                <a:spcPts val="2400"/>
              </a:spcAft>
              <a:buClr>
                <a:srgbClr val="FFC000"/>
              </a:buClr>
              <a:buSzPct val="80000"/>
              <a:buFont typeface="Wingdings" pitchFamily="2" charset="2"/>
              <a:buChar char="Ø"/>
            </a:pPr>
            <a:r>
              <a:rPr lang="en-GB" sz="2400" dirty="0" smtClean="0"/>
              <a:t>Different </a:t>
            </a:r>
            <a:r>
              <a:rPr lang="en-GB" sz="2400" dirty="0"/>
              <a:t>cultures have their </a:t>
            </a:r>
            <a:r>
              <a:rPr lang="en-GB" sz="2400" dirty="0">
                <a:solidFill>
                  <a:srgbClr val="FFC000"/>
                </a:solidFill>
              </a:rPr>
              <a:t>own understandings of ‘ritual</a:t>
            </a:r>
            <a:r>
              <a:rPr lang="en-GB" sz="2400" dirty="0" smtClean="0"/>
              <a:t>’ (</a:t>
            </a:r>
            <a:r>
              <a:rPr lang="en-GB" sz="2400" dirty="0"/>
              <a:t>religious, taboo, sacred, pollution, </a:t>
            </a:r>
            <a:r>
              <a:rPr lang="en-GB" sz="2400" dirty="0" smtClean="0"/>
              <a:t>purification)</a:t>
            </a:r>
            <a:endParaRPr lang="en-GB" sz="2400" dirty="0"/>
          </a:p>
          <a:p>
            <a:pPr marL="285750" indent="-285750">
              <a:spcBef>
                <a:spcPts val="2400"/>
              </a:spcBef>
              <a:spcAft>
                <a:spcPts val="2400"/>
              </a:spcAft>
              <a:buClr>
                <a:srgbClr val="FFC000"/>
              </a:buClr>
              <a:buSzPct val="80000"/>
              <a:buFont typeface="Wingdings" pitchFamily="2" charset="2"/>
              <a:buChar char="Ø"/>
            </a:pPr>
            <a:endParaRPr lang="en-GB" sz="2400" dirty="0"/>
          </a:p>
          <a:p>
            <a:pPr>
              <a:spcBef>
                <a:spcPts val="2400"/>
              </a:spcBef>
              <a:spcAft>
                <a:spcPts val="2400"/>
              </a:spcAft>
              <a:buClr>
                <a:srgbClr val="FFC000"/>
              </a:buClr>
              <a:buSzPct val="80000"/>
            </a:pPr>
            <a:endParaRPr lang="en-US" sz="2400" dirty="0"/>
          </a:p>
          <a:p>
            <a:pPr>
              <a:spcBef>
                <a:spcPts val="2400"/>
              </a:spcBef>
              <a:spcAft>
                <a:spcPts val="2400"/>
              </a:spcAft>
              <a:buClr>
                <a:srgbClr val="FFC000"/>
              </a:buClr>
              <a:buSzPct val="80000"/>
            </a:pPr>
            <a:endParaRPr lang="en-GB" sz="2400" dirty="0"/>
          </a:p>
        </p:txBody>
      </p:sp>
      <p:sp>
        <p:nvSpPr>
          <p:cNvPr id="2" name="Title 1"/>
          <p:cNvSpPr>
            <a:spLocks noGrp="1"/>
          </p:cNvSpPr>
          <p:nvPr>
            <p:ph type="title"/>
          </p:nvPr>
        </p:nvSpPr>
        <p:spPr>
          <a:xfrm>
            <a:off x="457200" y="269776"/>
            <a:ext cx="8229600" cy="1143000"/>
          </a:xfrm>
        </p:spPr>
        <p:txBody>
          <a:bodyPr>
            <a:normAutofit/>
          </a:bodyPr>
          <a:lstStyle/>
          <a:p>
            <a:r>
              <a:rPr lang="en-GB" sz="3200" dirty="0" smtClean="0"/>
              <a:t>Conclusions</a:t>
            </a:r>
            <a:endParaRPr lang="en-GB" sz="3200" dirty="0"/>
          </a:p>
        </p:txBody>
      </p:sp>
    </p:spTree>
    <p:extLst>
      <p:ext uri="{BB962C8B-B14F-4D97-AF65-F5344CB8AC3E}">
        <p14:creationId xmlns:p14="http://schemas.microsoft.com/office/powerpoint/2010/main" val="38722915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97768"/>
            <a:ext cx="8229600" cy="1143000"/>
          </a:xfrm>
        </p:spPr>
        <p:txBody>
          <a:bodyPr>
            <a:normAutofit/>
          </a:bodyPr>
          <a:lstStyle/>
          <a:p>
            <a:r>
              <a:rPr lang="en-GB" sz="3600" dirty="0" smtClean="0">
                <a:solidFill>
                  <a:srgbClr val="78D6EA"/>
                </a:solidFill>
              </a:rPr>
              <a:t>Discuss….</a:t>
            </a:r>
            <a:endParaRPr lang="en-GB" sz="3600" dirty="0">
              <a:solidFill>
                <a:srgbClr val="78D6EA"/>
              </a:solidFill>
            </a:endParaRPr>
          </a:p>
        </p:txBody>
      </p:sp>
      <p:sp>
        <p:nvSpPr>
          <p:cNvPr id="3" name="Content Placeholder 2"/>
          <p:cNvSpPr>
            <a:spLocks noGrp="1"/>
          </p:cNvSpPr>
          <p:nvPr>
            <p:ph idx="1"/>
          </p:nvPr>
        </p:nvSpPr>
        <p:spPr>
          <a:xfrm>
            <a:off x="539552" y="1412776"/>
            <a:ext cx="8229600" cy="4525963"/>
          </a:xfrm>
        </p:spPr>
        <p:txBody>
          <a:bodyPr>
            <a:noAutofit/>
          </a:bodyPr>
          <a:lstStyle/>
          <a:p>
            <a:pPr marL="361950">
              <a:spcBef>
                <a:spcPts val="2400"/>
              </a:spcBef>
              <a:spcAft>
                <a:spcPts val="1800"/>
              </a:spcAft>
              <a:buClr>
                <a:srgbClr val="FFCC00"/>
              </a:buClr>
              <a:buFont typeface="Wingdings" pitchFamily="2" charset="2"/>
              <a:buChar char="Ø"/>
            </a:pPr>
            <a:r>
              <a:rPr lang="en-GB" sz="2400" dirty="0" smtClean="0"/>
              <a:t>Is it possible to interpret the burial record without reference to ritual practices? </a:t>
            </a:r>
          </a:p>
          <a:p>
            <a:pPr marL="361950">
              <a:spcBef>
                <a:spcPts val="2400"/>
              </a:spcBef>
              <a:spcAft>
                <a:spcPts val="1800"/>
              </a:spcAft>
              <a:buClr>
                <a:srgbClr val="FFCC00"/>
              </a:buClr>
              <a:buFont typeface="Wingdings" pitchFamily="2" charset="2"/>
              <a:buChar char="Ø"/>
            </a:pPr>
            <a:r>
              <a:rPr lang="en-GB" sz="2400" dirty="0" smtClean="0"/>
              <a:t>In </a:t>
            </a:r>
            <a:r>
              <a:rPr lang="en-GB" sz="2400" dirty="0"/>
              <a:t>what circumstances – if any – might burial take place without ritual?</a:t>
            </a:r>
            <a:endParaRPr lang="en-GB" sz="2400" dirty="0" smtClean="0"/>
          </a:p>
          <a:p>
            <a:pPr marL="361950">
              <a:spcBef>
                <a:spcPts val="2400"/>
              </a:spcBef>
              <a:spcAft>
                <a:spcPts val="1800"/>
              </a:spcAft>
              <a:buClr>
                <a:srgbClr val="FFCC00"/>
              </a:buClr>
              <a:buFont typeface="Wingdings" pitchFamily="2" charset="2"/>
              <a:buChar char="Ø"/>
            </a:pPr>
            <a:r>
              <a:rPr lang="en-GB" sz="2400" dirty="0" smtClean="0"/>
              <a:t>Does ritual exist </a:t>
            </a:r>
            <a:r>
              <a:rPr lang="en-GB" sz="2400" i="1" dirty="0" smtClean="0"/>
              <a:t>only</a:t>
            </a:r>
            <a:r>
              <a:rPr lang="en-GB" sz="2400" dirty="0" smtClean="0"/>
              <a:t> to provide comfort for the living?</a:t>
            </a:r>
          </a:p>
          <a:p>
            <a:pPr marL="361950">
              <a:spcBef>
                <a:spcPts val="2400"/>
              </a:spcBef>
              <a:spcAft>
                <a:spcPts val="1800"/>
              </a:spcAft>
              <a:buClr>
                <a:srgbClr val="FFCC00"/>
              </a:buClr>
              <a:buFont typeface="Wingdings" pitchFamily="2" charset="2"/>
              <a:buChar char="Ø"/>
            </a:pPr>
            <a:r>
              <a:rPr lang="en-GB" sz="2400" dirty="0" smtClean="0"/>
              <a:t>Is it useful for archaeologists to draw upon ethnographic studies of ritual practice when interpreting the funerary record? </a:t>
            </a:r>
          </a:p>
          <a:p>
            <a:pPr>
              <a:spcBef>
                <a:spcPts val="2400"/>
              </a:spcBef>
              <a:spcAft>
                <a:spcPts val="1800"/>
              </a:spcAft>
              <a:buClr>
                <a:srgbClr val="FFCC00"/>
              </a:buClr>
              <a:buFont typeface="Wingdings" pitchFamily="2" charset="2"/>
              <a:buChar char="Ø"/>
            </a:pPr>
            <a:endParaRPr lang="en-GB" sz="2400" dirty="0" smtClean="0"/>
          </a:p>
          <a:p>
            <a:pPr>
              <a:spcBef>
                <a:spcPts val="2400"/>
              </a:spcBef>
              <a:spcAft>
                <a:spcPts val="1800"/>
              </a:spcAft>
              <a:buClr>
                <a:srgbClr val="FFCC00"/>
              </a:buClr>
              <a:buFont typeface="Wingdings" pitchFamily="2" charset="2"/>
              <a:buChar char="Ø"/>
            </a:pPr>
            <a:endParaRPr lang="en-GB" sz="2400" dirty="0"/>
          </a:p>
        </p:txBody>
      </p:sp>
    </p:spTree>
    <p:extLst>
      <p:ext uri="{BB962C8B-B14F-4D97-AF65-F5344CB8AC3E}">
        <p14:creationId xmlns:p14="http://schemas.microsoft.com/office/powerpoint/2010/main" val="35648712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Times New Roman"/>
                <a:cs typeface="Times New Roman"/>
              </a:rPr>
              <a:t>Anthropology </a:t>
            </a:r>
            <a:r>
              <a:rPr lang="en-US" dirty="0" smtClean="0">
                <a:latin typeface="Times New Roman"/>
                <a:cs typeface="Times New Roman"/>
              </a:rPr>
              <a:t>and Investigating Death</a:t>
            </a:r>
          </a:p>
          <a:p>
            <a:endParaRPr lang="en-US" dirty="0" smtClean="0">
              <a:latin typeface="Times New Roman"/>
              <a:cs typeface="Times New Roman"/>
            </a:endParaRPr>
          </a:p>
          <a:p>
            <a:r>
              <a:rPr lang="en-US" dirty="0" smtClean="0">
                <a:latin typeface="Times New Roman"/>
                <a:cs typeface="Times New Roman"/>
              </a:rPr>
              <a:t>What happens when you die?</a:t>
            </a:r>
          </a:p>
          <a:p>
            <a:pPr lvl="1"/>
            <a:r>
              <a:rPr lang="en-US" dirty="0" smtClean="0">
                <a:latin typeface="Times New Roman"/>
                <a:cs typeface="Times New Roman"/>
              </a:rPr>
              <a:t>Post-mortem processes</a:t>
            </a:r>
            <a:endParaRPr lang="en-US" dirty="0">
              <a:latin typeface="Times New Roman"/>
              <a:cs typeface="Times New Roman"/>
            </a:endParaRPr>
          </a:p>
        </p:txBody>
      </p:sp>
      <p:sp>
        <p:nvSpPr>
          <p:cNvPr id="3" name="Title 2"/>
          <p:cNvSpPr>
            <a:spLocks noGrp="1"/>
          </p:cNvSpPr>
          <p:nvPr>
            <p:ph type="title"/>
          </p:nvPr>
        </p:nvSpPr>
        <p:spPr/>
        <p:txBody>
          <a:bodyPr>
            <a:normAutofit/>
          </a:bodyPr>
          <a:lstStyle/>
          <a:p>
            <a:r>
              <a:rPr lang="en-US" dirty="0" smtClean="0">
                <a:solidFill>
                  <a:srgbClr val="2DA2BF"/>
                </a:solidFill>
                <a:effectLst>
                  <a:outerShdw blurRad="31750" dist="25400" dir="3300000" algn="tl" rotWithShape="0">
                    <a:srgbClr val="000000">
                      <a:alpha val="25000"/>
                    </a:srgbClr>
                  </a:outerShdw>
                </a:effectLst>
                <a:latin typeface="Times New Roman"/>
                <a:cs typeface="Times New Roman"/>
              </a:rPr>
              <a:t>Next </a:t>
            </a:r>
            <a:r>
              <a:rPr lang="en-US" dirty="0" smtClean="0">
                <a:solidFill>
                  <a:srgbClr val="2DA2BF"/>
                </a:solidFill>
                <a:effectLst>
                  <a:outerShdw blurRad="31750" dist="25400" dir="3300000" algn="tl" rotWithShape="0">
                    <a:srgbClr val="000000">
                      <a:alpha val="25000"/>
                    </a:srgbClr>
                  </a:outerShdw>
                </a:effectLst>
                <a:latin typeface="Times New Roman"/>
                <a:cs typeface="Times New Roman"/>
              </a:rPr>
              <a:t>Class</a:t>
            </a:r>
            <a:endParaRPr lang="en-US" dirty="0">
              <a:solidFill>
                <a:srgbClr val="2DA2BF"/>
              </a:solidFill>
              <a:effectLst>
                <a:outerShdw blurRad="31750" dist="25400" dir="3300000" algn="tl" rotWithShape="0">
                  <a:srgbClr val="000000">
                    <a:alpha val="25000"/>
                  </a:srgbClr>
                </a:outerShdw>
              </a:effectLst>
              <a:latin typeface="Times New Roman"/>
              <a:cs typeface="Times New Roman"/>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pulent">
      <a:majorFont>
        <a:latin typeface="Trebuchet MS"/>
        <a:ea typeface=""/>
        <a:cs typeface=""/>
        <a:font script="Jpan" typeface="ヒラギノ丸ゴ Pro W4"/>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ヒラギノ丸ゴ Pro W4"/>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Concourse.thmx</Template>
  <TotalTime>756</TotalTime>
  <Words>4543</Words>
  <Application>Microsoft Office PowerPoint</Application>
  <PresentationFormat>On-screen Show (4:3)</PresentationFormat>
  <Paragraphs>602</Paragraphs>
  <Slides>83</Slides>
  <Notes>75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83</vt:i4>
      </vt:variant>
    </vt:vector>
  </HeadingPairs>
  <TitlesOfParts>
    <vt:vector size="93" baseType="lpstr">
      <vt:lpstr>Arial</vt:lpstr>
      <vt:lpstr>Calibri</vt:lpstr>
      <vt:lpstr>Garamond</vt:lpstr>
      <vt:lpstr>Times New Roman</vt:lpstr>
      <vt:lpstr>Trebuchet MS</vt:lpstr>
      <vt:lpstr>Verdana</vt:lpstr>
      <vt:lpstr>Wingdings</vt:lpstr>
      <vt:lpstr>Wingdings 2</vt:lpstr>
      <vt:lpstr>Wingdings 3</vt:lpstr>
      <vt:lpstr>Concourse</vt:lpstr>
      <vt:lpstr>Anthropology of Death</vt:lpstr>
      <vt:lpstr>In this lecture</vt:lpstr>
      <vt:lpstr>PowerPoint Presentation</vt:lpstr>
      <vt:lpstr>The Subdisciplines of Anthropology</vt:lpstr>
      <vt:lpstr>The Subdisciplines of Anthropology</vt:lpstr>
      <vt:lpstr>The Subdisciplines of Anthropology</vt:lpstr>
      <vt:lpstr>The Subdisciplines of Anthropology</vt:lpstr>
      <vt:lpstr>Artifacts</vt:lpstr>
      <vt:lpstr>Ecofacts</vt:lpstr>
      <vt:lpstr>Features</vt:lpstr>
      <vt:lpstr>Sites</vt:lpstr>
      <vt:lpstr>PowerPoint Presentation</vt:lpstr>
      <vt:lpstr>The Subdisciplines of Anthropology</vt:lpstr>
      <vt:lpstr>The Subdisciplines of Anthropology</vt:lpstr>
      <vt:lpstr>The Subdisciplines of Anthropology</vt:lpstr>
      <vt:lpstr>General Anthropology: The Four-Field Approach</vt:lpstr>
      <vt:lpstr>What is Culture?</vt:lpstr>
      <vt:lpstr>CULTURE &amp; THE INDIVIDUAL</vt:lpstr>
      <vt:lpstr>CULTURE &amp; THE INDIVIDUAL</vt:lpstr>
      <vt:lpstr>CULTURE &amp; THE INDIVIDUAL</vt:lpstr>
      <vt:lpstr>CULTURE &amp; THE INDIVIDUAL</vt:lpstr>
      <vt:lpstr>CULTURE &amp; THE INDIVIDUAL</vt:lpstr>
      <vt:lpstr>PowerPoint Presentation</vt:lpstr>
      <vt:lpstr>CULTURE &amp; THE INDIVIDUAL</vt:lpstr>
      <vt:lpstr>ETHNOCENTRICISM, CULTURAL RELATIVISM HUMAN RIGHTS</vt:lpstr>
      <vt:lpstr>ETHNOCENTRISM</vt:lpstr>
      <vt:lpstr>CULTURAL RELATIVISM</vt:lpstr>
      <vt:lpstr>CULTURAL RELATIVISM</vt:lpstr>
      <vt:lpstr>INALIENABLE HUMAN RIGHTS</vt:lpstr>
      <vt:lpstr>Theory in Archaeology and Biological Anthropology</vt:lpstr>
      <vt:lpstr>Why Use Theories?</vt:lpstr>
      <vt:lpstr>Culture-History Perspective</vt:lpstr>
      <vt:lpstr>Culture-History Perspective</vt:lpstr>
      <vt:lpstr>PowerPoint Presentation</vt:lpstr>
      <vt:lpstr>PowerPoint Presentation</vt:lpstr>
      <vt:lpstr>Processualism</vt:lpstr>
      <vt:lpstr>Processualism</vt:lpstr>
      <vt:lpstr>Processualism</vt:lpstr>
      <vt:lpstr>Processualism</vt:lpstr>
      <vt:lpstr>PowerPoint Presentation</vt:lpstr>
      <vt:lpstr>Post-Processualism</vt:lpstr>
      <vt:lpstr>Post-Processualism</vt:lpstr>
      <vt:lpstr>Post-Processualism</vt:lpstr>
      <vt:lpstr>Post-Processualism</vt:lpstr>
      <vt:lpstr>Gender in Funerary Archaeology</vt:lpstr>
      <vt:lpstr>Feminist Archaeology</vt:lpstr>
      <vt:lpstr>Approaches to the study of the funerary record</vt:lpstr>
      <vt:lpstr>PowerPoint Presentation</vt:lpstr>
      <vt:lpstr>Ethnoarchaeology</vt:lpstr>
      <vt:lpstr>Ethnography and New Archaeology</vt:lpstr>
      <vt:lpstr>PowerPoint Presentation</vt:lpstr>
      <vt:lpstr>Saxe and Hypothesis 8</vt:lpstr>
      <vt:lpstr>Goldstein and Saxe</vt:lpstr>
      <vt:lpstr>Tainter and energy expenditure</vt:lpstr>
      <vt:lpstr>Carr</vt:lpstr>
      <vt:lpstr>Ian Hodder and Post-processualism</vt:lpstr>
      <vt:lpstr>Case Study: Tandroy of southern Madagascar</vt:lpstr>
      <vt:lpstr>PowerPoint Presentation</vt:lpstr>
      <vt:lpstr>PowerPoint Presentation</vt:lpstr>
      <vt:lpstr>Critique of ethnoarchaeology </vt:lpstr>
      <vt:lpstr>PowerPoint Presentation</vt:lpstr>
      <vt:lpstr>Biocultural approach</vt:lpstr>
      <vt:lpstr>Rites and ritual</vt:lpstr>
      <vt:lpstr>PowerPoint Presentation</vt:lpstr>
      <vt:lpstr>Ritual theory</vt:lpstr>
      <vt:lpstr>What is ritual?</vt:lpstr>
      <vt:lpstr>Definitions of ritual</vt:lpstr>
      <vt:lpstr>Common  Misunderstandings   of ritual in archaeology</vt:lpstr>
      <vt:lpstr>Rites of passage</vt:lpstr>
      <vt:lpstr>Funerary ritual</vt:lpstr>
      <vt:lpstr>PowerPoint Presentation</vt:lpstr>
      <vt:lpstr>Tibetan Sky Burial</vt:lpstr>
      <vt:lpstr>PowerPoint Presentation</vt:lpstr>
      <vt:lpstr>Practice-defined typology of ritual </vt:lpstr>
      <vt:lpstr>PowerPoint Presentation</vt:lpstr>
      <vt:lpstr>Elements of ritual practices</vt:lpstr>
      <vt:lpstr>Separating the dead from the living</vt:lpstr>
      <vt:lpstr>Artefacts of separation and transition</vt:lpstr>
      <vt:lpstr>Themes </vt:lpstr>
      <vt:lpstr>PowerPoint Presentation</vt:lpstr>
      <vt:lpstr>Conclusions</vt:lpstr>
      <vt:lpstr>Discuss….</vt:lpstr>
      <vt:lpstr>Next Class</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subject/>
  <dc:creator>Heather Kerr</dc:creator>
  <cp:keywords/>
  <dc:description/>
  <cp:lastModifiedBy>Heather K Kerr</cp:lastModifiedBy>
  <cp:revision>126</cp:revision>
  <cp:lastPrinted>2015-08-20T11:34:53Z</cp:lastPrinted>
  <dcterms:created xsi:type="dcterms:W3CDTF">2016-01-14T00:14:31Z</dcterms:created>
  <dcterms:modified xsi:type="dcterms:W3CDTF">2016-01-19T14:14:15Z</dcterms:modified>
  <cp:category/>
</cp:coreProperties>
</file>